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6"/>
  </p:notesMasterIdLst>
  <p:handoutMasterIdLst>
    <p:handoutMasterId r:id="rId97"/>
  </p:handoutMasterIdLst>
  <p:sldIdLst>
    <p:sldId id="328" r:id="rId2"/>
    <p:sldId id="660" r:id="rId3"/>
    <p:sldId id="396" r:id="rId4"/>
    <p:sldId id="401" r:id="rId5"/>
    <p:sldId id="397" r:id="rId6"/>
    <p:sldId id="261" r:id="rId7"/>
    <p:sldId id="746" r:id="rId8"/>
    <p:sldId id="262" r:id="rId9"/>
    <p:sldId id="464" r:id="rId10"/>
    <p:sldId id="466" r:id="rId11"/>
    <p:sldId id="468" r:id="rId12"/>
    <p:sldId id="747" r:id="rId13"/>
    <p:sldId id="748" r:id="rId14"/>
    <p:sldId id="470" r:id="rId15"/>
    <p:sldId id="750" r:id="rId16"/>
    <p:sldId id="751" r:id="rId17"/>
    <p:sldId id="752" r:id="rId18"/>
    <p:sldId id="753" r:id="rId19"/>
    <p:sldId id="754" r:id="rId20"/>
    <p:sldId id="755" r:id="rId21"/>
    <p:sldId id="756" r:id="rId22"/>
    <p:sldId id="757" r:id="rId23"/>
    <p:sldId id="758" r:id="rId24"/>
    <p:sldId id="759" r:id="rId25"/>
    <p:sldId id="760" r:id="rId26"/>
    <p:sldId id="761" r:id="rId27"/>
    <p:sldId id="763" r:id="rId28"/>
    <p:sldId id="764" r:id="rId29"/>
    <p:sldId id="765" r:id="rId30"/>
    <p:sldId id="766" r:id="rId31"/>
    <p:sldId id="767" r:id="rId32"/>
    <p:sldId id="768" r:id="rId33"/>
    <p:sldId id="769" r:id="rId34"/>
    <p:sldId id="770" r:id="rId35"/>
    <p:sldId id="771" r:id="rId36"/>
    <p:sldId id="772" r:id="rId37"/>
    <p:sldId id="773" r:id="rId38"/>
    <p:sldId id="774" r:id="rId39"/>
    <p:sldId id="775" r:id="rId40"/>
    <p:sldId id="776" r:id="rId41"/>
    <p:sldId id="777" r:id="rId42"/>
    <p:sldId id="778" r:id="rId43"/>
    <p:sldId id="779" r:id="rId44"/>
    <p:sldId id="780" r:id="rId45"/>
    <p:sldId id="781" r:id="rId46"/>
    <p:sldId id="782" r:id="rId47"/>
    <p:sldId id="783" r:id="rId48"/>
    <p:sldId id="784" r:id="rId49"/>
    <p:sldId id="786" r:id="rId50"/>
    <p:sldId id="787" r:id="rId51"/>
    <p:sldId id="788" r:id="rId52"/>
    <p:sldId id="789" r:id="rId53"/>
    <p:sldId id="790" r:id="rId54"/>
    <p:sldId id="791" r:id="rId55"/>
    <p:sldId id="792" r:id="rId56"/>
    <p:sldId id="793" r:id="rId57"/>
    <p:sldId id="794" r:id="rId58"/>
    <p:sldId id="795" r:id="rId59"/>
    <p:sldId id="796" r:id="rId60"/>
    <p:sldId id="797" r:id="rId61"/>
    <p:sldId id="798" r:id="rId62"/>
    <p:sldId id="799" r:id="rId63"/>
    <p:sldId id="800" r:id="rId64"/>
    <p:sldId id="801" r:id="rId65"/>
    <p:sldId id="802" r:id="rId66"/>
    <p:sldId id="803" r:id="rId67"/>
    <p:sldId id="804" r:id="rId68"/>
    <p:sldId id="805" r:id="rId69"/>
    <p:sldId id="806" r:id="rId70"/>
    <p:sldId id="807" r:id="rId71"/>
    <p:sldId id="808" r:id="rId72"/>
    <p:sldId id="809" r:id="rId73"/>
    <p:sldId id="810" r:id="rId74"/>
    <p:sldId id="811" r:id="rId75"/>
    <p:sldId id="812" r:id="rId76"/>
    <p:sldId id="813" r:id="rId77"/>
    <p:sldId id="814" r:id="rId78"/>
    <p:sldId id="815" r:id="rId79"/>
    <p:sldId id="816" r:id="rId80"/>
    <p:sldId id="817" r:id="rId81"/>
    <p:sldId id="818" r:id="rId82"/>
    <p:sldId id="819" r:id="rId83"/>
    <p:sldId id="820" r:id="rId84"/>
    <p:sldId id="821" r:id="rId85"/>
    <p:sldId id="822" r:id="rId86"/>
    <p:sldId id="823" r:id="rId87"/>
    <p:sldId id="824" r:id="rId88"/>
    <p:sldId id="825" r:id="rId89"/>
    <p:sldId id="826" r:id="rId90"/>
    <p:sldId id="827" r:id="rId91"/>
    <p:sldId id="828" r:id="rId92"/>
    <p:sldId id="829" r:id="rId93"/>
    <p:sldId id="830" r:id="rId94"/>
    <p:sldId id="831" r:id="rId9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68A8"/>
    <a:srgbClr val="74508A"/>
    <a:srgbClr val="E6E6E6"/>
    <a:srgbClr val="E8E8E8"/>
    <a:srgbClr val="D86424"/>
    <a:srgbClr val="FCA600"/>
    <a:srgbClr val="874694"/>
    <a:srgbClr val="FFCC66"/>
    <a:srgbClr val="FFCE06"/>
    <a:srgbClr val="2069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817" autoAdjust="0"/>
    <p:restoredTop sz="93557" autoAdjust="0"/>
  </p:normalViewPr>
  <p:slideViewPr>
    <p:cSldViewPr snapToGrid="0">
      <p:cViewPr varScale="1">
        <p:scale>
          <a:sx n="59" d="100"/>
          <a:sy n="59" d="100"/>
        </p:scale>
        <p:origin x="516"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BD4F264-5077-43CE-8FBA-7503A8AA86C2}" type="doc">
      <dgm:prSet loTypeId="urn:microsoft.com/office/officeart/2005/8/layout/arrow6#1" loCatId="process" qsTypeId="urn:microsoft.com/office/officeart/2005/8/quickstyle/simple1#1" qsCatId="simple" csTypeId="urn:microsoft.com/office/officeart/2005/8/colors/accent1_2#1" csCatId="accent1" phldr="1"/>
      <dgm:spPr/>
      <dgm:t>
        <a:bodyPr/>
        <a:lstStyle/>
        <a:p>
          <a:endParaRPr lang="zh-CN" altLang="en-US"/>
        </a:p>
      </dgm:t>
    </dgm:pt>
    <dgm:pt modelId="{18705A43-698F-433E-9910-E3855A078238}">
      <dgm:prSet phldrT="[文本]"/>
      <dgm:spPr/>
      <dgm:t>
        <a:bodyPr/>
        <a:lstStyle/>
        <a:p>
          <a:r>
            <a:rPr lang="en-US" altLang="zh-CN" dirty="0"/>
            <a:t>Text Analysis</a:t>
          </a:r>
          <a:endParaRPr lang="zh-CN" altLang="en-US" dirty="0"/>
        </a:p>
      </dgm:t>
    </dgm:pt>
    <dgm:pt modelId="{CE0089CD-7D95-4E6E-9CA0-D982CA766BAC}" type="parTrans" cxnId="{EAF868D7-314C-4C2C-BE3B-5D34FB41A26D}">
      <dgm:prSet/>
      <dgm:spPr/>
      <dgm:t>
        <a:bodyPr/>
        <a:lstStyle/>
        <a:p>
          <a:endParaRPr lang="zh-CN" altLang="en-US"/>
        </a:p>
      </dgm:t>
    </dgm:pt>
    <dgm:pt modelId="{2076C768-D0CF-4C66-B1A0-633C48AF66D8}" type="sibTrans" cxnId="{EAF868D7-314C-4C2C-BE3B-5D34FB41A26D}">
      <dgm:prSet/>
      <dgm:spPr/>
      <dgm:t>
        <a:bodyPr/>
        <a:lstStyle/>
        <a:p>
          <a:endParaRPr lang="zh-CN" altLang="en-US"/>
        </a:p>
      </dgm:t>
    </dgm:pt>
    <dgm:pt modelId="{D0B77696-2C3D-4CA5-8F26-06A33A9D0DB7}">
      <dgm:prSet phldrT="[文本]"/>
      <dgm:spPr/>
      <dgm:t>
        <a:bodyPr/>
        <a:lstStyle/>
        <a:p>
          <a:r>
            <a:rPr lang="en-US" altLang="zh-CN" dirty="0"/>
            <a:t>Language Focus</a:t>
          </a:r>
          <a:endParaRPr lang="zh-CN" altLang="en-US" dirty="0"/>
        </a:p>
      </dgm:t>
    </dgm:pt>
    <dgm:pt modelId="{0E085ECD-7FE9-4FAC-9425-C0CD64CB4257}" type="parTrans" cxnId="{6D727A5A-25A6-4922-B977-CD2560852AC1}">
      <dgm:prSet/>
      <dgm:spPr/>
      <dgm:t>
        <a:bodyPr/>
        <a:lstStyle/>
        <a:p>
          <a:endParaRPr lang="zh-CN" altLang="en-US"/>
        </a:p>
      </dgm:t>
    </dgm:pt>
    <dgm:pt modelId="{10E9D0B7-8607-4A14-92B0-8E52B60F7740}" type="sibTrans" cxnId="{6D727A5A-25A6-4922-B977-CD2560852AC1}">
      <dgm:prSet/>
      <dgm:spPr/>
      <dgm:t>
        <a:bodyPr/>
        <a:lstStyle/>
        <a:p>
          <a:endParaRPr lang="zh-CN" altLang="en-US"/>
        </a:p>
      </dgm:t>
    </dgm:pt>
    <dgm:pt modelId="{68776FEB-C07E-47CD-BA1C-2E851E938177}" type="pres">
      <dgm:prSet presAssocID="{9BD4F264-5077-43CE-8FBA-7503A8AA86C2}" presName="compositeShape" presStyleCnt="0">
        <dgm:presLayoutVars>
          <dgm:chMax val="2"/>
          <dgm:dir/>
          <dgm:resizeHandles val="exact"/>
        </dgm:presLayoutVars>
      </dgm:prSet>
      <dgm:spPr/>
    </dgm:pt>
    <dgm:pt modelId="{8A313109-D524-484B-B941-F3AC206CB270}" type="pres">
      <dgm:prSet presAssocID="{9BD4F264-5077-43CE-8FBA-7503A8AA86C2}" presName="ribbon" presStyleLbl="node1" presStyleIdx="0" presStyleCnt="1" custScaleX="85586" custScaleY="89761" custLinFactNeighborX="-2036" custLinFactNeighborY="-3010"/>
      <dgm:spPr/>
    </dgm:pt>
    <dgm:pt modelId="{4E1C95DA-1E0A-480B-B9F0-EEDC608EAB9E}" type="pres">
      <dgm:prSet presAssocID="{9BD4F264-5077-43CE-8FBA-7503A8AA86C2}" presName="leftArrowText" presStyleLbl="node1" presStyleIdx="0" presStyleCnt="1" custScaleY="105796">
        <dgm:presLayoutVars>
          <dgm:chMax val="0"/>
          <dgm:bulletEnabled val="1"/>
        </dgm:presLayoutVars>
      </dgm:prSet>
      <dgm:spPr/>
    </dgm:pt>
    <dgm:pt modelId="{9F968956-9A7D-4173-A197-4218AD526706}" type="pres">
      <dgm:prSet presAssocID="{9BD4F264-5077-43CE-8FBA-7503A8AA86C2}" presName="rightArrowText" presStyleLbl="node1" presStyleIdx="0" presStyleCnt="1">
        <dgm:presLayoutVars>
          <dgm:chMax val="0"/>
          <dgm:bulletEnabled val="1"/>
        </dgm:presLayoutVars>
      </dgm:prSet>
      <dgm:spPr/>
    </dgm:pt>
  </dgm:ptLst>
  <dgm:cxnLst>
    <dgm:cxn modelId="{274EDF14-C675-411A-A6CC-B766133F7705}" type="presOf" srcId="{D0B77696-2C3D-4CA5-8F26-06A33A9D0DB7}" destId="{9F968956-9A7D-4173-A197-4218AD526706}" srcOrd="0" destOrd="0" presId="urn:microsoft.com/office/officeart/2005/8/layout/arrow6#1"/>
    <dgm:cxn modelId="{6D727A5A-25A6-4922-B977-CD2560852AC1}" srcId="{9BD4F264-5077-43CE-8FBA-7503A8AA86C2}" destId="{D0B77696-2C3D-4CA5-8F26-06A33A9D0DB7}" srcOrd="1" destOrd="0" parTransId="{0E085ECD-7FE9-4FAC-9425-C0CD64CB4257}" sibTransId="{10E9D0B7-8607-4A14-92B0-8E52B60F7740}"/>
    <dgm:cxn modelId="{99D7A1D3-B47A-4078-BA76-20FE1A867106}" type="presOf" srcId="{9BD4F264-5077-43CE-8FBA-7503A8AA86C2}" destId="{68776FEB-C07E-47CD-BA1C-2E851E938177}" srcOrd="0" destOrd="0" presId="urn:microsoft.com/office/officeart/2005/8/layout/arrow6#1"/>
    <dgm:cxn modelId="{EAF868D7-314C-4C2C-BE3B-5D34FB41A26D}" srcId="{9BD4F264-5077-43CE-8FBA-7503A8AA86C2}" destId="{18705A43-698F-433E-9910-E3855A078238}" srcOrd="0" destOrd="0" parTransId="{CE0089CD-7D95-4E6E-9CA0-D982CA766BAC}" sibTransId="{2076C768-D0CF-4C66-B1A0-633C48AF66D8}"/>
    <dgm:cxn modelId="{A49CCBFD-9792-4323-8A4B-E45D5C5EE864}" type="presOf" srcId="{18705A43-698F-433E-9910-E3855A078238}" destId="{4E1C95DA-1E0A-480B-B9F0-EEDC608EAB9E}" srcOrd="0" destOrd="0" presId="urn:microsoft.com/office/officeart/2005/8/layout/arrow6#1"/>
    <dgm:cxn modelId="{F35F04B8-1836-4C33-9D57-5A8A599C4054}" type="presParOf" srcId="{68776FEB-C07E-47CD-BA1C-2E851E938177}" destId="{8A313109-D524-484B-B941-F3AC206CB270}" srcOrd="0" destOrd="0" presId="urn:microsoft.com/office/officeart/2005/8/layout/arrow6#1"/>
    <dgm:cxn modelId="{58632080-569C-4B5A-83F5-BABA3B9C3C06}" type="presParOf" srcId="{68776FEB-C07E-47CD-BA1C-2E851E938177}" destId="{4E1C95DA-1E0A-480B-B9F0-EEDC608EAB9E}" srcOrd="1" destOrd="0" presId="urn:microsoft.com/office/officeart/2005/8/layout/arrow6#1"/>
    <dgm:cxn modelId="{1BDF5871-2D4B-4CC7-85BD-9664AD0AF065}" type="presParOf" srcId="{68776FEB-C07E-47CD-BA1C-2E851E938177}" destId="{9F968956-9A7D-4173-A197-4218AD526706}" srcOrd="2" destOrd="0" presId="urn:microsoft.com/office/officeart/2005/8/layout/arrow6#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313109-D524-484B-B941-F3AC206CB270}">
      <dsp:nvSpPr>
        <dsp:cNvPr id="0" name=""/>
        <dsp:cNvSpPr/>
      </dsp:nvSpPr>
      <dsp:spPr>
        <a:xfrm>
          <a:off x="314140" y="614569"/>
          <a:ext cx="5199388" cy="2181208"/>
        </a:xfrm>
        <a:prstGeom prst="leftRightRibb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1C95DA-1E0A-480B-B9F0-EEDC608EAB9E}">
      <dsp:nvSpPr>
        <dsp:cNvPr id="0" name=""/>
        <dsp:cNvSpPr/>
      </dsp:nvSpPr>
      <dsp:spPr>
        <a:xfrm>
          <a:off x="729005" y="954054"/>
          <a:ext cx="2004764" cy="1259722"/>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Text Analysis</a:t>
          </a:r>
          <a:endParaRPr lang="zh-CN" altLang="en-US" sz="3300" kern="1200" dirty="0"/>
        </a:p>
      </dsp:txBody>
      <dsp:txXfrm>
        <a:off x="729005" y="954054"/>
        <a:ext cx="2004764" cy="1259722"/>
      </dsp:txXfrm>
    </dsp:sp>
    <dsp:sp modelId="{9F968956-9A7D-4173-A197-4218AD526706}">
      <dsp:nvSpPr>
        <dsp:cNvPr id="0" name=""/>
        <dsp:cNvSpPr/>
      </dsp:nvSpPr>
      <dsp:spPr>
        <a:xfrm>
          <a:off x="3037522" y="1377364"/>
          <a:ext cx="2369267"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Language Focus</a:t>
          </a:r>
          <a:endParaRPr lang="zh-CN" altLang="en-US" sz="3300" kern="1200" dirty="0"/>
        </a:p>
      </dsp:txBody>
      <dsp:txXfrm>
        <a:off x="3037522" y="1377364"/>
        <a:ext cx="2369267" cy="1190708"/>
      </dsp:txXfrm>
    </dsp:sp>
  </dsp:spTree>
</dsp:drawing>
</file>

<file path=ppt/diagrams/layout1.xml><?xml version="1.0" encoding="utf-8"?>
<dgm:layoutDef xmlns:dgm="http://schemas.openxmlformats.org/drawingml/2006/diagram" xmlns:a="http://schemas.openxmlformats.org/drawingml/2006/main" uniqueId="urn:microsoft.com/office/officeart/2005/8/layout/arrow6#1">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ar" val="2.5"/>
      <dgm:param type="vertAlign" val="mid"/>
      <dgm:param type="horzAlign" val="ctr"/>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2020/9/4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7391724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CC418-3A60-43E9-BD30-B5F3676A6068}"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D66D20-C27E-4F88-8B09-303578CD2AE1}" type="slidenum">
              <a:rPr lang="zh-CN" altLang="en-US" smtClean="0"/>
              <a:t>‹#›</a:t>
            </a:fld>
            <a:endParaRPr lang="zh-CN" altLang="en-US"/>
          </a:p>
        </p:txBody>
      </p:sp>
    </p:spTree>
    <p:extLst>
      <p:ext uri="{BB962C8B-B14F-4D97-AF65-F5344CB8AC3E}">
        <p14:creationId xmlns:p14="http://schemas.microsoft.com/office/powerpoint/2010/main" val="3690665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extLst>
      <p:ext uri="{BB962C8B-B14F-4D97-AF65-F5344CB8AC3E}">
        <p14:creationId xmlns:p14="http://schemas.microsoft.com/office/powerpoint/2010/main" val="2746658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53</a:t>
            </a:fld>
            <a:endParaRPr lang="zh-CN" altLang="en-US"/>
          </a:p>
        </p:txBody>
      </p:sp>
    </p:spTree>
    <p:extLst>
      <p:ext uri="{BB962C8B-B14F-4D97-AF65-F5344CB8AC3E}">
        <p14:creationId xmlns:p14="http://schemas.microsoft.com/office/powerpoint/2010/main" val="35083072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54</a:t>
            </a:fld>
            <a:endParaRPr lang="zh-CN" altLang="en-US"/>
          </a:p>
        </p:txBody>
      </p:sp>
    </p:spTree>
    <p:extLst>
      <p:ext uri="{BB962C8B-B14F-4D97-AF65-F5344CB8AC3E}">
        <p14:creationId xmlns:p14="http://schemas.microsoft.com/office/powerpoint/2010/main" val="1888636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55</a:t>
            </a:fld>
            <a:endParaRPr lang="zh-CN" altLang="en-US"/>
          </a:p>
        </p:txBody>
      </p:sp>
    </p:spTree>
    <p:extLst>
      <p:ext uri="{BB962C8B-B14F-4D97-AF65-F5344CB8AC3E}">
        <p14:creationId xmlns:p14="http://schemas.microsoft.com/office/powerpoint/2010/main" val="1167188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37</a:t>
            </a:fld>
            <a:endParaRPr lang="zh-CN" altLang="en-US"/>
          </a:p>
        </p:txBody>
      </p:sp>
    </p:spTree>
    <p:extLst>
      <p:ext uri="{BB962C8B-B14F-4D97-AF65-F5344CB8AC3E}">
        <p14:creationId xmlns:p14="http://schemas.microsoft.com/office/powerpoint/2010/main" val="2204035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38</a:t>
            </a:fld>
            <a:endParaRPr lang="zh-CN" altLang="en-US"/>
          </a:p>
        </p:txBody>
      </p:sp>
    </p:spTree>
    <p:extLst>
      <p:ext uri="{BB962C8B-B14F-4D97-AF65-F5344CB8AC3E}">
        <p14:creationId xmlns:p14="http://schemas.microsoft.com/office/powerpoint/2010/main" val="4258514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39</a:t>
            </a:fld>
            <a:endParaRPr lang="zh-CN" altLang="en-US"/>
          </a:p>
        </p:txBody>
      </p:sp>
    </p:spTree>
    <p:extLst>
      <p:ext uri="{BB962C8B-B14F-4D97-AF65-F5344CB8AC3E}">
        <p14:creationId xmlns:p14="http://schemas.microsoft.com/office/powerpoint/2010/main" val="297639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40</a:t>
            </a:fld>
            <a:endParaRPr lang="zh-CN" altLang="en-US"/>
          </a:p>
        </p:txBody>
      </p:sp>
    </p:spTree>
    <p:extLst>
      <p:ext uri="{BB962C8B-B14F-4D97-AF65-F5344CB8AC3E}">
        <p14:creationId xmlns:p14="http://schemas.microsoft.com/office/powerpoint/2010/main" val="1874288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41</a:t>
            </a:fld>
            <a:endParaRPr lang="zh-CN" altLang="en-US"/>
          </a:p>
        </p:txBody>
      </p:sp>
    </p:spTree>
    <p:extLst>
      <p:ext uri="{BB962C8B-B14F-4D97-AF65-F5344CB8AC3E}">
        <p14:creationId xmlns:p14="http://schemas.microsoft.com/office/powerpoint/2010/main" val="1636765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42</a:t>
            </a:fld>
            <a:endParaRPr lang="zh-CN" altLang="en-US"/>
          </a:p>
        </p:txBody>
      </p:sp>
    </p:spTree>
    <p:extLst>
      <p:ext uri="{BB962C8B-B14F-4D97-AF65-F5344CB8AC3E}">
        <p14:creationId xmlns:p14="http://schemas.microsoft.com/office/powerpoint/2010/main" val="265386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43</a:t>
            </a:fld>
            <a:endParaRPr lang="zh-CN" altLang="en-US"/>
          </a:p>
        </p:txBody>
      </p:sp>
    </p:spTree>
    <p:extLst>
      <p:ext uri="{BB962C8B-B14F-4D97-AF65-F5344CB8AC3E}">
        <p14:creationId xmlns:p14="http://schemas.microsoft.com/office/powerpoint/2010/main" val="4213214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52</a:t>
            </a:fld>
            <a:endParaRPr lang="zh-CN" altLang="en-US"/>
          </a:p>
        </p:txBody>
      </p:sp>
    </p:spTree>
    <p:extLst>
      <p:ext uri="{BB962C8B-B14F-4D97-AF65-F5344CB8AC3E}">
        <p14:creationId xmlns:p14="http://schemas.microsoft.com/office/powerpoint/2010/main" val="3778550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0D476CD-C764-4B67-8976-77434A440905}"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8332EFB-38CF-445F-96B9-87392E0A1E01}"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C5E4788-54E0-4319-A3A4-0DFB2971DC4D}"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DDA92DC-927F-428B-9A37-04FDDEA5CCD7}"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3F1E06AA-7692-40CC-B212-536F60B1CA89}"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1056B7DA-8B96-4B75-B632-36602CA6C0A1}"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2E52E61B-28AF-4BDF-B176-517C8FDA3FE1}" type="datetime1">
              <a:rPr lang="zh-CN" altLang="en-US" smtClean="0"/>
              <a:t>2020/9/4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单击此处编辑母版标题样式</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448D3A09-F6E8-4C5F-8E92-4092FAF42A32}" type="datetime1">
              <a:rPr lang="zh-CN" altLang="en-US" smtClean="0"/>
              <a:t>2020/9/4</a:t>
            </a:fld>
            <a:endParaRPr lang="zh-CN" alt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zh-CN" altLang="en-US" dirty="0"/>
              <a:t>华东师范大学出版社</a:t>
            </a:r>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4" name="矩形 3"/>
          <p:cNvSpPr/>
          <p:nvPr userDrawn="1"/>
        </p:nvSpPr>
        <p:spPr>
          <a:xfrm>
            <a:off x="0" y="6410325"/>
            <a:ext cx="12192000" cy="447675"/>
          </a:xfrm>
          <a:prstGeom prst="rect">
            <a:avLst/>
          </a:prstGeom>
          <a:solidFill>
            <a:srgbClr val="E6E6E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79751" y="6464461"/>
            <a:ext cx="1835672" cy="28528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6BA3229B-95E0-4572-8177-B2C60467F69B}" type="datetime1">
              <a:rPr lang="zh-CN" altLang="en-US" smtClean="0"/>
              <a:t>2020/9/4</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D1E5D587-4EBD-42B6-B4E6-EC7E636CF84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7491B6D2-5CCE-4458-A17C-8B31D50A7766}"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 Target="slide75.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9.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6.xml"/><Relationship Id="rId5" Type="http://schemas.openxmlformats.org/officeDocument/2006/relationships/tags" Target="../tags/tag5.xml"/><Relationship Id="rId10" Type="http://schemas.openxmlformats.org/officeDocument/2006/relationships/slide" Target="slide5.xml"/><Relationship Id="rId4" Type="http://schemas.openxmlformats.org/officeDocument/2006/relationships/tags" Target="../tags/tag4.xml"/><Relationship Id="rId9"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slide" Target="slide9.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9.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6.png"/></Relationships>
</file>

<file path=ppt/slides/_rels/slide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10.xm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slide" Target="slide67.xml"/><Relationship Id="rId5" Type="http://schemas.openxmlformats.org/officeDocument/2006/relationships/slide" Target="slide48.xml"/><Relationship Id="rId4" Type="http://schemas.openxmlformats.org/officeDocument/2006/relationships/slide" Target="slide32.xml"/></Relationships>
</file>

<file path=ppt/slides/_rels/slide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slide" Target="slide75.xml"/></Relationships>
</file>

<file path=ppt/slides/_rels/slide9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57"/>
            <a:ext cx="12192000" cy="6853815"/>
          </a:xfrm>
          <a:prstGeom prst="rect">
            <a:avLst/>
          </a:prstGeom>
        </p:spPr>
      </p:pic>
      <p:sp>
        <p:nvSpPr>
          <p:cNvPr id="4" name="流程图: 手动输入 3"/>
          <p:cNvSpPr/>
          <p:nvPr/>
        </p:nvSpPr>
        <p:spPr>
          <a:xfrm rot="5400000" flipH="1">
            <a:off x="1214437" y="-1238196"/>
            <a:ext cx="6885305" cy="9314180"/>
          </a:xfrm>
          <a:prstGeom prst="flowChartManualInput">
            <a:avLst/>
          </a:prstGeom>
          <a:solidFill>
            <a:schemeClr val="accent5">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手动输入 24"/>
          <p:cNvSpPr/>
          <p:nvPr/>
        </p:nvSpPr>
        <p:spPr>
          <a:xfrm rot="5400000" flipV="1">
            <a:off x="6391274" y="1033900"/>
            <a:ext cx="6878215" cy="47629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7 w 10000"/>
              <a:gd name="connsiteY0-2" fmla="*/ 3247 h 10000"/>
              <a:gd name="connsiteX1-3" fmla="*/ 10000 w 10000"/>
              <a:gd name="connsiteY1-4" fmla="*/ 0 h 10000"/>
              <a:gd name="connsiteX2-5" fmla="*/ 10000 w 10000"/>
              <a:gd name="connsiteY2-6" fmla="*/ 10000 h 10000"/>
              <a:gd name="connsiteX3-7" fmla="*/ 0 w 10000"/>
              <a:gd name="connsiteY3-8" fmla="*/ 10000 h 10000"/>
              <a:gd name="connsiteX4-9" fmla="*/ 17 w 10000"/>
              <a:gd name="connsiteY4-10" fmla="*/ 3247 h 10000"/>
              <a:gd name="connsiteX0-11" fmla="*/ 17 w 10034"/>
              <a:gd name="connsiteY0-12" fmla="*/ 3870 h 10623"/>
              <a:gd name="connsiteX1-13" fmla="*/ 10034 w 10034"/>
              <a:gd name="connsiteY1-14" fmla="*/ 0 h 10623"/>
              <a:gd name="connsiteX2-15" fmla="*/ 10000 w 10034"/>
              <a:gd name="connsiteY2-16" fmla="*/ 10623 h 10623"/>
              <a:gd name="connsiteX3-17" fmla="*/ 0 w 10034"/>
              <a:gd name="connsiteY3-18" fmla="*/ 10623 h 10623"/>
              <a:gd name="connsiteX4-19" fmla="*/ 17 w 10034"/>
              <a:gd name="connsiteY4-20" fmla="*/ 3870 h 10623"/>
              <a:gd name="connsiteX0-21" fmla="*/ 17 w 10034"/>
              <a:gd name="connsiteY0-22" fmla="*/ 4052 h 10623"/>
              <a:gd name="connsiteX1-23" fmla="*/ 10034 w 10034"/>
              <a:gd name="connsiteY1-24" fmla="*/ 0 h 10623"/>
              <a:gd name="connsiteX2-25" fmla="*/ 10000 w 10034"/>
              <a:gd name="connsiteY2-26" fmla="*/ 10623 h 10623"/>
              <a:gd name="connsiteX3-27" fmla="*/ 0 w 10034"/>
              <a:gd name="connsiteY3-28" fmla="*/ 10623 h 10623"/>
              <a:gd name="connsiteX4-29" fmla="*/ 17 w 10034"/>
              <a:gd name="connsiteY4-30" fmla="*/ 4052 h 10623"/>
              <a:gd name="connsiteX0-31" fmla="*/ 135 w 10034"/>
              <a:gd name="connsiteY0-32" fmla="*/ 4494 h 10623"/>
              <a:gd name="connsiteX1-33" fmla="*/ 10034 w 10034"/>
              <a:gd name="connsiteY1-34" fmla="*/ 0 h 10623"/>
              <a:gd name="connsiteX2-35" fmla="*/ 10000 w 10034"/>
              <a:gd name="connsiteY2-36" fmla="*/ 10623 h 10623"/>
              <a:gd name="connsiteX3-37" fmla="*/ 0 w 10034"/>
              <a:gd name="connsiteY3-38" fmla="*/ 10623 h 10623"/>
              <a:gd name="connsiteX4-39" fmla="*/ 135 w 10034"/>
              <a:gd name="connsiteY4-40" fmla="*/ 4494 h 10623"/>
              <a:gd name="connsiteX0-41" fmla="*/ 17 w 10034"/>
              <a:gd name="connsiteY0-42" fmla="*/ 4130 h 10623"/>
              <a:gd name="connsiteX1-43" fmla="*/ 10034 w 10034"/>
              <a:gd name="connsiteY1-44" fmla="*/ 0 h 10623"/>
              <a:gd name="connsiteX2-45" fmla="*/ 10000 w 10034"/>
              <a:gd name="connsiteY2-46" fmla="*/ 10623 h 10623"/>
              <a:gd name="connsiteX3-47" fmla="*/ 0 w 10034"/>
              <a:gd name="connsiteY3-48" fmla="*/ 10623 h 10623"/>
              <a:gd name="connsiteX4-49" fmla="*/ 17 w 10034"/>
              <a:gd name="connsiteY4-50" fmla="*/ 4130 h 10623"/>
              <a:gd name="connsiteX0-51" fmla="*/ 8 w 10034"/>
              <a:gd name="connsiteY0-52" fmla="*/ 4185 h 10623"/>
              <a:gd name="connsiteX1-53" fmla="*/ 10034 w 10034"/>
              <a:gd name="connsiteY1-54" fmla="*/ 0 h 10623"/>
              <a:gd name="connsiteX2-55" fmla="*/ 10000 w 10034"/>
              <a:gd name="connsiteY2-56" fmla="*/ 10623 h 10623"/>
              <a:gd name="connsiteX3-57" fmla="*/ 0 w 10034"/>
              <a:gd name="connsiteY3-58" fmla="*/ 10623 h 10623"/>
              <a:gd name="connsiteX4-59" fmla="*/ 8 w 10034"/>
              <a:gd name="connsiteY4-60" fmla="*/ 4185 h 10623"/>
              <a:gd name="connsiteX0-61" fmla="*/ 8 w 10034"/>
              <a:gd name="connsiteY0-62" fmla="*/ 4226 h 10623"/>
              <a:gd name="connsiteX1-63" fmla="*/ 10034 w 10034"/>
              <a:gd name="connsiteY1-64" fmla="*/ 0 h 10623"/>
              <a:gd name="connsiteX2-65" fmla="*/ 10000 w 10034"/>
              <a:gd name="connsiteY2-66" fmla="*/ 10623 h 10623"/>
              <a:gd name="connsiteX3-67" fmla="*/ 0 w 10034"/>
              <a:gd name="connsiteY3-68" fmla="*/ 10623 h 10623"/>
              <a:gd name="connsiteX4-69" fmla="*/ 8 w 10034"/>
              <a:gd name="connsiteY4-70" fmla="*/ 4226 h 10623"/>
              <a:gd name="connsiteX0-71" fmla="*/ 1 w 10045"/>
              <a:gd name="connsiteY0-72" fmla="*/ 4171 h 10623"/>
              <a:gd name="connsiteX1-73" fmla="*/ 10045 w 10045"/>
              <a:gd name="connsiteY1-74" fmla="*/ 0 h 10623"/>
              <a:gd name="connsiteX2-75" fmla="*/ 10011 w 10045"/>
              <a:gd name="connsiteY2-76" fmla="*/ 10623 h 10623"/>
              <a:gd name="connsiteX3-77" fmla="*/ 11 w 10045"/>
              <a:gd name="connsiteY3-78" fmla="*/ 10623 h 10623"/>
              <a:gd name="connsiteX4-79" fmla="*/ 1 w 10045"/>
              <a:gd name="connsiteY4-80" fmla="*/ 4171 h 10623"/>
              <a:gd name="connsiteX0-81" fmla="*/ 1 w 10036"/>
              <a:gd name="connsiteY0-82" fmla="*/ 3952 h 10404"/>
              <a:gd name="connsiteX1-83" fmla="*/ 10036 w 10036"/>
              <a:gd name="connsiteY1-84" fmla="*/ 0 h 10404"/>
              <a:gd name="connsiteX2-85" fmla="*/ 10011 w 10036"/>
              <a:gd name="connsiteY2-86" fmla="*/ 10404 h 10404"/>
              <a:gd name="connsiteX3-87" fmla="*/ 11 w 10036"/>
              <a:gd name="connsiteY3-88" fmla="*/ 10404 h 10404"/>
              <a:gd name="connsiteX4-89" fmla="*/ 1 w 10036"/>
              <a:gd name="connsiteY4-90" fmla="*/ 3952 h 10404"/>
              <a:gd name="connsiteX0-91" fmla="*/ 1 w 10013"/>
              <a:gd name="connsiteY0-92" fmla="*/ 4198 h 10650"/>
              <a:gd name="connsiteX1-93" fmla="*/ 10009 w 10013"/>
              <a:gd name="connsiteY1-94" fmla="*/ 0 h 10650"/>
              <a:gd name="connsiteX2-95" fmla="*/ 10011 w 10013"/>
              <a:gd name="connsiteY2-96" fmla="*/ 10650 h 10650"/>
              <a:gd name="connsiteX3-97" fmla="*/ 11 w 10013"/>
              <a:gd name="connsiteY3-98" fmla="*/ 10650 h 10650"/>
              <a:gd name="connsiteX4-99" fmla="*/ 1 w 10013"/>
              <a:gd name="connsiteY4-100" fmla="*/ 4198 h 10650"/>
              <a:gd name="connsiteX0-101" fmla="*/ 10 w 10002"/>
              <a:gd name="connsiteY0-102" fmla="*/ 4167 h 10650"/>
              <a:gd name="connsiteX1-103" fmla="*/ 9998 w 10002"/>
              <a:gd name="connsiteY1-104" fmla="*/ 0 h 10650"/>
              <a:gd name="connsiteX2-105" fmla="*/ 10000 w 10002"/>
              <a:gd name="connsiteY2-106" fmla="*/ 10650 h 10650"/>
              <a:gd name="connsiteX3-107" fmla="*/ 0 w 10002"/>
              <a:gd name="connsiteY3-108" fmla="*/ 10650 h 10650"/>
              <a:gd name="connsiteX4-109" fmla="*/ 10 w 10002"/>
              <a:gd name="connsiteY4-110" fmla="*/ 4167 h 10650"/>
              <a:gd name="connsiteX0-111" fmla="*/ 1 w 10003"/>
              <a:gd name="connsiteY0-112" fmla="*/ 4213 h 10650"/>
              <a:gd name="connsiteX1-113" fmla="*/ 9999 w 10003"/>
              <a:gd name="connsiteY1-114" fmla="*/ 0 h 10650"/>
              <a:gd name="connsiteX2-115" fmla="*/ 10001 w 10003"/>
              <a:gd name="connsiteY2-116" fmla="*/ 10650 h 10650"/>
              <a:gd name="connsiteX3-117" fmla="*/ 1 w 10003"/>
              <a:gd name="connsiteY3-118" fmla="*/ 10650 h 10650"/>
              <a:gd name="connsiteX4-119" fmla="*/ 1 w 10003"/>
              <a:gd name="connsiteY4-120" fmla="*/ 4213 h 10650"/>
              <a:gd name="connsiteX0-121" fmla="*/ 1 w 10003"/>
              <a:gd name="connsiteY0-122" fmla="*/ 4167 h 10650"/>
              <a:gd name="connsiteX1-123" fmla="*/ 9999 w 10003"/>
              <a:gd name="connsiteY1-124" fmla="*/ 0 h 10650"/>
              <a:gd name="connsiteX2-125" fmla="*/ 10001 w 10003"/>
              <a:gd name="connsiteY2-126" fmla="*/ 10650 h 10650"/>
              <a:gd name="connsiteX3-127" fmla="*/ 1 w 10003"/>
              <a:gd name="connsiteY3-128" fmla="*/ 10650 h 10650"/>
              <a:gd name="connsiteX4-129" fmla="*/ 1 w 10003"/>
              <a:gd name="connsiteY4-130" fmla="*/ 4167 h 10650"/>
              <a:gd name="connsiteX0-131" fmla="*/ 1 w 10003"/>
              <a:gd name="connsiteY0-132" fmla="*/ 4184 h 10667"/>
              <a:gd name="connsiteX1-133" fmla="*/ 9999 w 10003"/>
              <a:gd name="connsiteY1-134" fmla="*/ 0 h 10667"/>
              <a:gd name="connsiteX2-135" fmla="*/ 10001 w 10003"/>
              <a:gd name="connsiteY2-136" fmla="*/ 10667 h 10667"/>
              <a:gd name="connsiteX3-137" fmla="*/ 1 w 10003"/>
              <a:gd name="connsiteY3-138" fmla="*/ 10667 h 10667"/>
              <a:gd name="connsiteX4-139" fmla="*/ 1 w 10003"/>
              <a:gd name="connsiteY4-140" fmla="*/ 4184 h 106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3" h="10667">
                <a:moveTo>
                  <a:pt x="1" y="4184"/>
                </a:moveTo>
                <a:lnTo>
                  <a:pt x="9999" y="0"/>
                </a:lnTo>
                <a:cubicBezTo>
                  <a:pt x="9988" y="3541"/>
                  <a:pt x="10012" y="7126"/>
                  <a:pt x="10001" y="10667"/>
                </a:cubicBezTo>
                <a:lnTo>
                  <a:pt x="1" y="10667"/>
                </a:lnTo>
                <a:cubicBezTo>
                  <a:pt x="7" y="8416"/>
                  <a:pt x="-5" y="6435"/>
                  <a:pt x="1" y="4184"/>
                </a:cubicBezTo>
                <a:close/>
              </a:path>
            </a:pathLst>
          </a:cu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1186239" y="1510229"/>
            <a:ext cx="6096000" cy="2452979"/>
          </a:xfrm>
          <a:prstGeom prst="rect">
            <a:avLst/>
          </a:prstGeom>
        </p:spPr>
        <p:txBody>
          <a:bodyPr>
            <a:spAutoFit/>
          </a:bodyPr>
          <a:lstStyle/>
          <a:p>
            <a:pPr>
              <a:lnSpc>
                <a:spcPct val="120000"/>
              </a:lnSpc>
              <a:spcBef>
                <a:spcPct val="0"/>
              </a:spcBef>
            </a:pPr>
            <a:r>
              <a:rPr lang="zh-CN" altLang="en-US"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新大学英语</a:t>
            </a:r>
            <a:endParaRPr lang="en-US" altLang="zh-CN"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endParaRPr>
          </a:p>
          <a:p>
            <a:pPr>
              <a:lnSpc>
                <a:spcPct val="120000"/>
              </a:lnSpc>
              <a:spcBef>
                <a:spcPct val="0"/>
              </a:spcBef>
            </a:pPr>
            <a:r>
              <a:rPr lang="zh-CN" altLang="en-US" sz="76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综合教程</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895" y="-172720"/>
            <a:ext cx="5266690" cy="7181850"/>
          </a:xfrm>
          <a:prstGeom prst="rect">
            <a:avLst/>
          </a:prstGeom>
        </p:spPr>
      </p:pic>
      <p:sp>
        <p:nvSpPr>
          <p:cNvPr id="8" name="圆角矩形 7"/>
          <p:cNvSpPr/>
          <p:nvPr/>
        </p:nvSpPr>
        <p:spPr>
          <a:xfrm>
            <a:off x="1299741" y="5943600"/>
            <a:ext cx="2666471" cy="401515"/>
          </a:xfrm>
          <a:prstGeom prst="roundRect">
            <a:avLst/>
          </a:prstGeom>
          <a:solidFill>
            <a:schemeClr val="bg1">
              <a:alpha val="7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9747" y="5953333"/>
            <a:ext cx="2467034" cy="383408"/>
          </a:xfrm>
          <a:prstGeom prst="rect">
            <a:avLst/>
          </a:prstGeom>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
        <p:nvSpPr>
          <p:cNvPr id="13" name="文本框 12"/>
          <p:cNvSpPr txBox="1"/>
          <p:nvPr/>
        </p:nvSpPr>
        <p:spPr>
          <a:xfrm>
            <a:off x="831850" y="1748339"/>
            <a:ext cx="10620375" cy="4302460"/>
          </a:xfrm>
          <a:prstGeom prst="rect">
            <a:avLst/>
          </a:prstGeom>
          <a:noFill/>
        </p:spPr>
        <p:txBody>
          <a:bodyPr wrap="square" rtlCol="0">
            <a:spAutoFit/>
          </a:bodyPr>
          <a:lstStyle/>
          <a:p>
            <a:pPr algn="just">
              <a:lnSpc>
                <a:spcPct val="114000"/>
              </a:lnSpc>
              <a:buAutoNum type="arabicPeriod"/>
            </a:pPr>
            <a:r>
              <a:rPr lang="en-US" altLang="zh-CN" sz="2400" kern="100" dirty="0">
                <a:latin typeface="Calibri" panose="020F0502020204030204" pitchFamily="34" charset="0"/>
                <a:cs typeface="Calibri" panose="020F0502020204030204" pitchFamily="34" charset="0"/>
              </a:rPr>
              <a:t> The 101 course is the introductory course of a school curriculum, e.g., Computer Science 101, Chemistry 101, etc. Finance 101 refers to the course which provides the basics on personal finance, such as using a credit card, setting up a budge, purchasing stocks, student loan, etc.</a:t>
            </a:r>
          </a:p>
          <a:p>
            <a:pPr algn="just">
              <a:lnSpc>
                <a:spcPct val="114000"/>
              </a:lnSpc>
            </a:pPr>
            <a:r>
              <a:rPr lang="en-US" altLang="zh-CN" sz="2400" dirty="0">
                <a:latin typeface="Calibri" panose="020F0502020204030204" pitchFamily="34" charset="0"/>
                <a:cs typeface="Calibri" panose="020F0502020204030204" pitchFamily="34" charset="0"/>
              </a:rPr>
              <a:t>2. </a:t>
            </a:r>
            <a:r>
              <a:rPr lang="en-US" altLang="zh-CN" sz="2400" b="1" dirty="0">
                <a:latin typeface="Calibri" panose="020F0502020204030204" pitchFamily="34" charset="0"/>
                <a:cs typeface="Calibri" panose="020F0502020204030204" pitchFamily="34" charset="0"/>
              </a:rPr>
              <a:t>Mint.com </a:t>
            </a:r>
            <a:r>
              <a:rPr lang="en-US" altLang="zh-CN" sz="2400" dirty="0">
                <a:latin typeface="Calibri" panose="020F0502020204030204" pitchFamily="34" charset="0"/>
                <a:cs typeface="Calibri" panose="020F0502020204030204" pitchFamily="34" charset="0"/>
              </a:rPr>
              <a:t>is a free, web-based personal financial management service for the USA and Canada, created by Aaron Patzer.</a:t>
            </a:r>
          </a:p>
          <a:p>
            <a:pPr algn="just">
              <a:lnSpc>
                <a:spcPct val="114000"/>
              </a:lnSpc>
            </a:pPr>
            <a:r>
              <a:rPr lang="en-US" altLang="zh-CN" sz="2400" dirty="0">
                <a:latin typeface="Calibri" panose="020F0502020204030204" pitchFamily="34" charset="0"/>
                <a:cs typeface="Calibri" panose="020F0502020204030204" pitchFamily="34" charset="0"/>
              </a:rPr>
              <a:t>3. </a:t>
            </a:r>
            <a:r>
              <a:rPr lang="en-US" altLang="zh-CN" sz="2400" b="1" dirty="0">
                <a:latin typeface="Calibri" panose="020F0502020204030204" pitchFamily="34" charset="0"/>
                <a:cs typeface="Calibri" panose="020F0502020204030204" pitchFamily="34" charset="0"/>
              </a:rPr>
              <a:t>Catch-22 situation </a:t>
            </a:r>
            <a:r>
              <a:rPr lang="en-US" altLang="zh-CN" sz="2400" dirty="0">
                <a:latin typeface="Calibri" panose="020F0502020204030204" pitchFamily="34" charset="0"/>
                <a:cs typeface="Calibri" panose="020F0502020204030204" pitchFamily="34" charset="0"/>
              </a:rPr>
              <a:t>is an impossible situation where you can’t do one thing until you have done another thing—which you can’t do until you have done the first thing. The meaning is borrowed from the American author Joseph Heller’s satirical novel </a:t>
            </a:r>
            <a:r>
              <a:rPr lang="en-US" altLang="zh-CN" sz="2400" i="1" dirty="0">
                <a:latin typeface="Calibri" panose="020F0502020204030204" pitchFamily="34" charset="0"/>
                <a:cs typeface="Calibri" panose="020F0502020204030204" pitchFamily="34" charset="0"/>
              </a:rPr>
              <a:t>Catch-22</a:t>
            </a:r>
            <a:r>
              <a:rPr lang="en-US" altLang="zh-CN" sz="2400" dirty="0">
                <a:latin typeface="Calibri" panose="020F0502020204030204" pitchFamily="34" charset="0"/>
                <a:cs typeface="Calibri" panose="020F0502020204030204" pitchFamily="34" charset="0"/>
              </a:rPr>
              <a:t>, in which “Catch-22” refers to an obscure military regulation.</a:t>
            </a:r>
            <a:endParaRPr lang="zh-CN" altLang="en-US" sz="2400" dirty="0">
              <a:latin typeface="Calibri" panose="020F0502020204030204" pitchFamily="34" charset="0"/>
              <a:cs typeface="Calibri" panose="020F0502020204030204" pitchFamily="34" charset="0"/>
            </a:endParaRP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4" name="动作按钮: 后退或前一项 13">
            <a:hlinkClick r:id="" action="ppaction://hlinkshowjump?jump=previousslide" highlightClick="1"/>
            <a:extLst>
              <a:ext uri="{FF2B5EF4-FFF2-40B4-BE49-F238E27FC236}">
                <a16:creationId xmlns:a16="http://schemas.microsoft.com/office/drawing/2014/main" id="{11340A0E-317A-48D7-B8E2-09CA6BF3CBB2}"/>
              </a:ext>
            </a:extLst>
          </p:cNvPr>
          <p:cNvSpPr/>
          <p:nvPr/>
        </p:nvSpPr>
        <p:spPr>
          <a:xfrm>
            <a:off x="10842010" y="5783084"/>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650164"/>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850900" y="3703771"/>
            <a:ext cx="10849610" cy="489365"/>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   </a:t>
            </a:r>
            <a:r>
              <a:rPr lang="en-US" altLang="zh-CN" sz="2400" kern="100" dirty="0">
                <a:latin typeface="Calibri" panose="020F0502020204030204" pitchFamily="34" charset="0"/>
                <a:cs typeface="Calibri" panose="020F0502020204030204" pitchFamily="34" charset="0"/>
              </a:rPr>
              <a:t>(Paragraph 1-5) The importance of setting up a budge for college students</a:t>
            </a:r>
          </a:p>
        </p:txBody>
      </p:sp>
      <p:sp>
        <p:nvSpPr>
          <p:cNvPr id="10" name="文本框 9"/>
          <p:cNvSpPr txBox="1"/>
          <p:nvPr/>
        </p:nvSpPr>
        <p:spPr>
          <a:xfrm>
            <a:off x="939800" y="2508536"/>
            <a:ext cx="10495915"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kern="100" dirty="0">
                <a:latin typeface="Calibri" panose="020F0502020204030204" pitchFamily="34" charset="0"/>
                <a:cs typeface="Calibri" panose="020F0502020204030204" pitchFamily="34" charset="0"/>
              </a:rPr>
              <a:t>In this text, the author gives college students suggestions about dealing with personal finance. The text can be divided into two parts. </a:t>
            </a:r>
            <a:endParaRPr lang="zh-CN" altLang="en-US" sz="2400" dirty="0">
              <a:latin typeface="Calibri" panose="020F0502020204030204" pitchFamily="34" charset="0"/>
              <a:cs typeface="Calibri" panose="020F0502020204030204" pitchFamily="34" charset="0"/>
            </a:endParaRPr>
          </a:p>
        </p:txBody>
      </p:sp>
      <p:pic>
        <p:nvPicPr>
          <p:cNvPr id="18" name="图片 17"/>
          <p:cNvPicPr>
            <a:picLocks noChangeAspect="1"/>
          </p:cNvPicPr>
          <p:nvPr/>
        </p:nvPicPr>
        <p:blipFill>
          <a:blip r:embed="rId2"/>
          <a:stretch>
            <a:fillRect/>
          </a:stretch>
        </p:blipFill>
        <p:spPr>
          <a:xfrm>
            <a:off x="846375" y="1549535"/>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650164"/>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850900" y="2471871"/>
            <a:ext cx="10849610" cy="3015441"/>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II  </a:t>
            </a:r>
            <a:r>
              <a:rPr lang="en-US" altLang="zh-CN" sz="2400" kern="100" dirty="0">
                <a:latin typeface="Calibri" panose="020F0502020204030204" pitchFamily="34" charset="0"/>
                <a:cs typeface="Calibri" panose="020F0502020204030204" pitchFamily="34" charset="0"/>
              </a:rPr>
              <a:t>(Paragraphs 6-15) Suggestions about dealing with personal finance</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1) (Paragraphs 6-8) The first suggestion: Balancing expenditure with income        </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2) (Paragraphs 9-11) The second suggestion: Knowing the advantages and possible    </a:t>
            </a:r>
          </a:p>
          <a:p>
            <a:pPr algn="just">
              <a:lnSpc>
                <a:spcPct val="114000"/>
              </a:lnSpc>
            </a:pPr>
            <a:r>
              <a:rPr lang="en-US" altLang="zh-CN" sz="2400" kern="100" dirty="0">
                <a:latin typeface="Calibri" panose="020F0502020204030204" pitchFamily="34" charset="0"/>
                <a:cs typeface="Calibri" panose="020F0502020204030204" pitchFamily="34" charset="0"/>
              </a:rPr>
              <a:t>     problems of a credit card</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3) (Paragraphs 12-14) The third suggestion: Watching out for do’s and don’ts when using a credit card</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4) (Paragraphs 15) Other suggestions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pic>
        <p:nvPicPr>
          <p:cNvPr id="18" name="图片 17"/>
          <p:cNvPicPr>
            <a:picLocks noChangeAspect="1"/>
          </p:cNvPicPr>
          <p:nvPr/>
        </p:nvPicPr>
        <p:blipFill>
          <a:blip r:embed="rId2"/>
          <a:stretch>
            <a:fillRect/>
          </a:stretch>
        </p:blipFill>
        <p:spPr>
          <a:xfrm>
            <a:off x="846375" y="1549535"/>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27176226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617760"/>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 </a:t>
            </a:r>
          </a:p>
          <a:p>
            <a:r>
              <a:rPr lang="en-US" altLang="zh-CN" sz="2400" dirty="0">
                <a:latin typeface="Calibri" panose="020F0502020204030204" pitchFamily="34" charset="0"/>
                <a:cs typeface="Calibri" panose="020F0502020204030204" pitchFamily="34" charset="0"/>
              </a:rPr>
              <a:t>     (1)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gist</a:t>
            </a:r>
          </a:p>
        </p:txBody>
      </p:sp>
      <p:pic>
        <p:nvPicPr>
          <p:cNvPr id="16" name="图片 15"/>
          <p:cNvPicPr>
            <a:picLocks noChangeAspect="1"/>
          </p:cNvPicPr>
          <p:nvPr/>
        </p:nvPicPr>
        <p:blipFill>
          <a:blip r:embed="rId2"/>
          <a:stretch>
            <a:fillRect/>
          </a:stretch>
        </p:blipFill>
        <p:spPr>
          <a:xfrm>
            <a:off x="681041" y="1567857"/>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1302" y="2399641"/>
            <a:ext cx="3459923" cy="3411868"/>
          </a:xfrm>
          <a:prstGeom prst="rect">
            <a:avLst/>
          </a:prstGeom>
        </p:spPr>
      </p:pic>
      <p:sp>
        <p:nvSpPr>
          <p:cNvPr id="18" name="文本框 17">
            <a:extLst>
              <a:ext uri="{FF2B5EF4-FFF2-40B4-BE49-F238E27FC236}">
                <a16:creationId xmlns:a16="http://schemas.microsoft.com/office/drawing/2014/main" id="{D4626261-D9D9-428E-9A70-1AFECFB0C642}"/>
              </a:ext>
            </a:extLst>
          </p:cNvPr>
          <p:cNvSpPr txBox="1"/>
          <p:nvPr/>
        </p:nvSpPr>
        <p:spPr>
          <a:xfrm>
            <a:off x="10066350" y="3427321"/>
            <a:ext cx="1374842" cy="461665"/>
          </a:xfrm>
          <a:prstGeom prst="rect">
            <a:avLst/>
          </a:prstGeom>
        </p:spPr>
        <p:style>
          <a:lnRef idx="1">
            <a:schemeClr val="accent6"/>
          </a:lnRef>
          <a:fillRef idx="1001">
            <a:schemeClr val="lt1"/>
          </a:fillRef>
          <a:effectRef idx="1">
            <a:schemeClr val="accent6"/>
          </a:effectRef>
          <a:fontRef idx="minor">
            <a:schemeClr val="dk1"/>
          </a:fontRef>
        </p:style>
        <p:txBody>
          <a:bodyPr wrap="square" rtlCol="0">
            <a:spAutoFit/>
          </a:bodyPr>
          <a:lstStyle/>
          <a:p>
            <a:pPr algn="l"/>
            <a:r>
              <a:rPr lang="en-US" altLang="zh-CN" sz="2400" dirty="0">
                <a:effectLst/>
                <a:latin typeface="Calibri" panose="020F0502020204030204" pitchFamily="34" charset="0"/>
                <a:ea typeface="宋体" panose="02010600030101010101" pitchFamily="2" charset="-122"/>
                <a:cs typeface="Calibri" panose="020F0502020204030204" pitchFamily="34" charset="0"/>
              </a:rPr>
              <a:t>lesson</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9" name="文本框 18">
            <a:extLst>
              <a:ext uri="{FF2B5EF4-FFF2-40B4-BE49-F238E27FC236}">
                <a16:creationId xmlns:a16="http://schemas.microsoft.com/office/drawing/2014/main" id="{D4626261-D9D9-428E-9A70-1AFECFB0C642}"/>
              </a:ext>
            </a:extLst>
          </p:cNvPr>
          <p:cNvSpPr txBox="1"/>
          <p:nvPr/>
        </p:nvSpPr>
        <p:spPr>
          <a:xfrm>
            <a:off x="8815648" y="4049818"/>
            <a:ext cx="2315182" cy="461665"/>
          </a:xfrm>
          <a:prstGeom prst="rect">
            <a:avLst/>
          </a:prstGeom>
        </p:spPr>
        <p:style>
          <a:lnRef idx="1">
            <a:schemeClr val="accent6"/>
          </a:lnRef>
          <a:fillRef idx="1001">
            <a:schemeClr val="lt1"/>
          </a:fillRef>
          <a:effectRef idx="1">
            <a:schemeClr val="accent6"/>
          </a:effectRef>
          <a:fontRef idx="minor">
            <a:schemeClr val="dk1"/>
          </a:fontRef>
        </p:style>
        <p:txBody>
          <a:bodyPr wrap="square" rtlCol="0">
            <a:spAutoFit/>
          </a:bodyPr>
          <a:lstStyle/>
          <a:p>
            <a:pPr algn="l"/>
            <a:r>
              <a:rPr lang="en-US" altLang="zh-CN" sz="2400" dirty="0">
                <a:latin typeface="Calibri" panose="020F0502020204030204" pitchFamily="34" charset="0"/>
                <a:ea typeface="宋体" panose="02010600030101010101" pitchFamily="2" charset="-122"/>
                <a:cs typeface="Calibri" panose="020F0502020204030204" pitchFamily="34" charset="0"/>
              </a:rPr>
              <a:t>personal</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finance</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0" name="文本框 19">
            <a:extLst>
              <a:ext uri="{FF2B5EF4-FFF2-40B4-BE49-F238E27FC236}">
                <a16:creationId xmlns:a16="http://schemas.microsoft.com/office/drawing/2014/main" id="{D4626261-D9D9-428E-9A70-1AFECFB0C642}"/>
              </a:ext>
            </a:extLst>
          </p:cNvPr>
          <p:cNvSpPr txBox="1"/>
          <p:nvPr/>
        </p:nvSpPr>
        <p:spPr>
          <a:xfrm>
            <a:off x="9083856" y="5271824"/>
            <a:ext cx="1494816" cy="461665"/>
          </a:xfrm>
          <a:prstGeom prst="rect">
            <a:avLst/>
          </a:prstGeom>
        </p:spPr>
        <p:style>
          <a:lnRef idx="1">
            <a:schemeClr val="accent6"/>
          </a:lnRef>
          <a:fillRef idx="1001">
            <a:schemeClr val="lt1"/>
          </a:fillRef>
          <a:effectRef idx="1">
            <a:schemeClr val="accent6"/>
          </a:effectRef>
          <a:fontRef idx="minor">
            <a:schemeClr val="dk1"/>
          </a:fontRef>
        </p:style>
        <p:txBody>
          <a:bodyPr wrap="square" rtlCol="0">
            <a:spAutoFit/>
          </a:bodyPr>
          <a:lstStyle/>
          <a:p>
            <a:pPr algn="l"/>
            <a:r>
              <a:rPr lang="en-US" altLang="zh-CN" sz="2400" dirty="0">
                <a:effectLst/>
                <a:latin typeface="Calibri" panose="020F0502020204030204" pitchFamily="34" charset="0"/>
                <a:ea typeface="宋体" panose="02010600030101010101" pitchFamily="2" charset="-122"/>
                <a:cs typeface="Calibri" panose="020F0502020204030204" pitchFamily="34" charset="0"/>
              </a:rPr>
              <a:t>budget</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a:extLst>
              <a:ext uri="{FF2B5EF4-FFF2-40B4-BE49-F238E27FC236}">
                <a16:creationId xmlns:a16="http://schemas.microsoft.com/office/drawing/2014/main" id="{D4626261-D9D9-428E-9A70-1AFECFB0C642}"/>
              </a:ext>
            </a:extLst>
          </p:cNvPr>
          <p:cNvSpPr txBox="1"/>
          <p:nvPr/>
        </p:nvSpPr>
        <p:spPr>
          <a:xfrm>
            <a:off x="8128227" y="3565821"/>
            <a:ext cx="1501183" cy="461665"/>
          </a:xfrm>
          <a:prstGeom prst="rect">
            <a:avLst/>
          </a:prstGeom>
        </p:spPr>
        <p:style>
          <a:lnRef idx="1">
            <a:schemeClr val="accent6"/>
          </a:lnRef>
          <a:fillRef idx="1001">
            <a:schemeClr val="lt1"/>
          </a:fillRef>
          <a:effectRef idx="1">
            <a:schemeClr val="accent6"/>
          </a:effectRef>
          <a:fontRef idx="minor">
            <a:schemeClr val="dk1"/>
          </a:fontRef>
        </p:style>
        <p:txBody>
          <a:bodyPr wrap="square" rtlCol="0">
            <a:spAutoFit/>
          </a:bodyPr>
          <a:lstStyle/>
          <a:p>
            <a:pPr algn="l"/>
            <a:r>
              <a:rPr lang="en-US" altLang="zh-CN" sz="2400" dirty="0">
                <a:effectLst/>
                <a:latin typeface="Calibri" panose="020F0502020204030204" pitchFamily="34" charset="0"/>
                <a:ea typeface="宋体" panose="02010600030101010101" pitchFamily="2" charset="-122"/>
                <a:cs typeface="Calibri" panose="020F0502020204030204" pitchFamily="34" charset="0"/>
              </a:rPr>
              <a:t>college</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pic>
        <p:nvPicPr>
          <p:cNvPr id="24" name="图片 23">
            <a:extLst>
              <a:ext uri="{FF2B5EF4-FFF2-40B4-BE49-F238E27FC236}">
                <a16:creationId xmlns:a16="http://schemas.microsoft.com/office/drawing/2014/main" id="{5A70432D-04EE-4944-9F18-C23915706A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5247" y="3118218"/>
            <a:ext cx="6686893" cy="3229032"/>
          </a:xfrm>
          <a:prstGeom prst="rect">
            <a:avLst/>
          </a:prstGeom>
        </p:spPr>
      </p:pic>
      <p:sp>
        <p:nvSpPr>
          <p:cNvPr id="30" name="文本框 29"/>
          <p:cNvSpPr txBox="1"/>
          <p:nvPr/>
        </p:nvSpPr>
        <p:spPr>
          <a:xfrm>
            <a:off x="925247" y="2240255"/>
            <a:ext cx="8164504" cy="934358"/>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Skim the text to get an overview of the text. choose four key words/phrases  to form a thesis statement.</a:t>
            </a:r>
            <a:endParaRPr lang="zh-CN" altLang="en-US"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spTree>
    <p:extLst>
      <p:ext uri="{BB962C8B-B14F-4D97-AF65-F5344CB8AC3E}">
        <p14:creationId xmlns:p14="http://schemas.microsoft.com/office/powerpoint/2010/main" val="72948426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617760"/>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 </a:t>
            </a:r>
          </a:p>
          <a:p>
            <a:r>
              <a:rPr lang="en-US" altLang="zh-CN" sz="2400" dirty="0">
                <a:latin typeface="Calibri" panose="020F0502020204030204" pitchFamily="34" charset="0"/>
                <a:cs typeface="Calibri" panose="020F0502020204030204" pitchFamily="34" charset="0"/>
              </a:rPr>
              <a:t>     (1)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gist</a:t>
            </a:r>
          </a:p>
        </p:txBody>
      </p:sp>
      <p:pic>
        <p:nvPicPr>
          <p:cNvPr id="16" name="图片 15"/>
          <p:cNvPicPr>
            <a:picLocks noChangeAspect="1"/>
          </p:cNvPicPr>
          <p:nvPr/>
        </p:nvPicPr>
        <p:blipFill>
          <a:blip r:embed="rId2"/>
          <a:stretch>
            <a:fillRect/>
          </a:stretch>
        </p:blipFill>
        <p:spPr>
          <a:xfrm>
            <a:off x="681041" y="1567857"/>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2" name="文本框 21">
            <a:extLst>
              <a:ext uri="{FF2B5EF4-FFF2-40B4-BE49-F238E27FC236}">
                <a16:creationId xmlns:a16="http://schemas.microsoft.com/office/drawing/2014/main" id="{26B31C57-ABE8-490A-9A26-D4797BB61ADD}"/>
              </a:ext>
            </a:extLst>
          </p:cNvPr>
          <p:cNvSpPr txBox="1"/>
          <p:nvPr/>
        </p:nvSpPr>
        <p:spPr>
          <a:xfrm>
            <a:off x="1034117" y="2739087"/>
            <a:ext cx="10719282" cy="111825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nSpc>
                <a:spcPts val="2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Thesis statement: </a:t>
            </a:r>
          </a:p>
          <a:p>
            <a:pPr>
              <a:lnSpc>
                <a:spcPts val="2000"/>
              </a:lnSpc>
            </a:pPr>
            <a:endParaRPr lang="en-US" altLang="zh-CN" sz="2400" b="1" dirty="0">
              <a:effectLst/>
              <a:latin typeface="Calibri" panose="020F0502020204030204" pitchFamily="34" charset="0"/>
              <a:ea typeface="宋体" panose="02010600030101010101" pitchFamily="2" charset="-122"/>
              <a:cs typeface="Calibri" panose="020F0502020204030204" pitchFamily="34" charset="0"/>
            </a:endParaRPr>
          </a:p>
          <a:p>
            <a:pPr>
              <a:lnSpc>
                <a:spcPts val="2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Creating a budget and sticking to it is the first lesson we need to learn about personal finance at college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969913" y="1637582"/>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 </a:t>
            </a:r>
          </a:p>
          <a:p>
            <a:r>
              <a:rPr lang="en-US" altLang="zh-CN" sz="2400" dirty="0">
                <a:latin typeface="Calibri" panose="020F0502020204030204" pitchFamily="34" charset="0"/>
                <a:cs typeface="Calibri" panose="020F0502020204030204" pitchFamily="34" charset="0"/>
              </a:rPr>
              <a:t>(2) Reading for structure</a:t>
            </a:r>
          </a:p>
        </p:txBody>
      </p:sp>
      <p:sp>
        <p:nvSpPr>
          <p:cNvPr id="12" name="文本框 11"/>
          <p:cNvSpPr txBox="1"/>
          <p:nvPr/>
        </p:nvSpPr>
        <p:spPr>
          <a:xfrm>
            <a:off x="723265" y="2704465"/>
            <a:ext cx="2921635" cy="3039422"/>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Read the text closely, summarize the suggestions about dealing with personal finance, and fill in the numbered blanks in the diagram.</a:t>
            </a:r>
            <a:endParaRPr lang="zh-CN"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pic>
        <p:nvPicPr>
          <p:cNvPr id="16" name="图片 15"/>
          <p:cNvPicPr>
            <a:picLocks noChangeAspect="1"/>
          </p:cNvPicPr>
          <p:nvPr/>
        </p:nvPicPr>
        <p:blipFill>
          <a:blip r:embed="rId2"/>
          <a:stretch>
            <a:fillRect/>
          </a:stretch>
        </p:blipFill>
        <p:spPr>
          <a:xfrm>
            <a:off x="467165" y="1585499"/>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grpSp>
        <p:nvGrpSpPr>
          <p:cNvPr id="17" name="组合 16"/>
          <p:cNvGrpSpPr/>
          <p:nvPr/>
        </p:nvGrpSpPr>
        <p:grpSpPr>
          <a:xfrm>
            <a:off x="4077012" y="936072"/>
            <a:ext cx="7853465" cy="5461274"/>
            <a:chOff x="4102142" y="772040"/>
            <a:chExt cx="7853465" cy="5461274"/>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2142" y="772040"/>
              <a:ext cx="7853465" cy="5461274"/>
            </a:xfrm>
            <a:prstGeom prst="rect">
              <a:avLst/>
            </a:prstGeom>
          </p:spPr>
        </p:pic>
        <p:sp>
          <p:nvSpPr>
            <p:cNvPr id="19" name="文本框 18"/>
            <p:cNvSpPr txBox="1"/>
            <p:nvPr/>
          </p:nvSpPr>
          <p:spPr>
            <a:xfrm>
              <a:off x="7231330" y="870895"/>
              <a:ext cx="4376105" cy="338554"/>
            </a:xfrm>
            <a:prstGeom prst="rect">
              <a:avLst/>
            </a:prstGeom>
            <a:noFill/>
          </p:spPr>
          <p:txBody>
            <a:bodyPr wrap="square" rtlCol="0">
              <a:spAutoFit/>
            </a:bodyPr>
            <a:lstStyle/>
            <a:p>
              <a:r>
                <a:rPr lang="en-US" altLang="zh-CN" sz="1600" dirty="0">
                  <a:latin typeface="Times New Roman" panose="02020603050405020304" pitchFamily="18" charset="0"/>
                </a:rPr>
                <a:t>money in: from all sources, e.g., work, parents, etc.</a:t>
              </a:r>
              <a:endParaRPr lang="zh-CN" altLang="en-US" sz="1600" dirty="0">
                <a:effectLst/>
                <a:latin typeface="Times New Roman" panose="02020603050405020304" pitchFamily="18" charset="0"/>
                <a:ea typeface="宋体" panose="02010600030101010101" pitchFamily="2" charset="-122"/>
              </a:endParaRPr>
            </a:p>
          </p:txBody>
        </p:sp>
        <p:sp>
          <p:nvSpPr>
            <p:cNvPr id="20" name="文本框 19"/>
            <p:cNvSpPr txBox="1"/>
            <p:nvPr/>
          </p:nvSpPr>
          <p:spPr>
            <a:xfrm>
              <a:off x="7231329" y="1330183"/>
              <a:ext cx="4376105" cy="338554"/>
            </a:xfrm>
            <a:prstGeom prst="rect">
              <a:avLst/>
            </a:prstGeom>
            <a:noFill/>
          </p:spPr>
          <p:txBody>
            <a:bodyPr wrap="square" rtlCol="0">
              <a:spAutoFit/>
            </a:bodyPr>
            <a:lstStyle/>
            <a:p>
              <a:r>
                <a:rPr lang="en-US" altLang="zh-CN" sz="1600" dirty="0">
                  <a:latin typeface="Times New Roman" panose="02020603050405020304" pitchFamily="18" charset="0"/>
                </a:rPr>
                <a:t>money out: on essentials, e.g. food, housing, etc.</a:t>
              </a:r>
              <a:endParaRPr lang="zh-CN" altLang="en-US" sz="1600" dirty="0">
                <a:effectLst/>
                <a:latin typeface="Times New Roman" panose="02020603050405020304" pitchFamily="18" charset="0"/>
                <a:ea typeface="宋体" panose="02010600030101010101" pitchFamily="2" charset="-122"/>
              </a:endParaRPr>
            </a:p>
          </p:txBody>
        </p:sp>
        <p:sp>
          <p:nvSpPr>
            <p:cNvPr id="21" name="文本框 20"/>
            <p:cNvSpPr txBox="1"/>
            <p:nvPr/>
          </p:nvSpPr>
          <p:spPr>
            <a:xfrm>
              <a:off x="7965489" y="1914489"/>
              <a:ext cx="3763139" cy="861774"/>
            </a:xfrm>
            <a:prstGeom prst="rect">
              <a:avLst/>
            </a:prstGeom>
            <a:noFill/>
          </p:spPr>
          <p:txBody>
            <a:bodyPr wrap="square" rtlCol="0">
              <a:spAutoFit/>
            </a:bodyPr>
            <a:lstStyle/>
            <a:p>
              <a:r>
                <a:rPr lang="en-US" altLang="zh-CN" sz="1600" dirty="0">
                  <a:latin typeface="Times New Roman" panose="02020603050405020304" pitchFamily="18" charset="0"/>
                </a:rPr>
                <a:t>•</a:t>
              </a:r>
              <a:r>
                <a:rPr lang="en-US" altLang="zh-CN" sz="1400" dirty="0">
                  <a:latin typeface="Times New Roman" panose="02020603050405020304" pitchFamily="18" charset="0"/>
                </a:rPr>
                <a:t>needn’t carry cash</a:t>
              </a:r>
            </a:p>
            <a:p>
              <a:r>
                <a:rPr lang="en-US" altLang="zh-CN" sz="1600" dirty="0">
                  <a:latin typeface="Times New Roman" panose="02020603050405020304" pitchFamily="18" charset="0"/>
                </a:rPr>
                <a:t>•</a:t>
              </a:r>
              <a:r>
                <a:rPr lang="en-US" altLang="zh-CN" sz="1400" dirty="0">
                  <a:latin typeface="Times New Roman" panose="02020603050405020304" pitchFamily="18" charset="0"/>
                </a:rPr>
                <a:t>can track spending</a:t>
              </a:r>
            </a:p>
            <a:p>
              <a:r>
                <a:rPr lang="en-US" altLang="zh-CN" sz="1600" dirty="0">
                  <a:latin typeface="Times New Roman" panose="02020603050405020304" pitchFamily="18" charset="0"/>
                </a:rPr>
                <a:t>•</a:t>
              </a:r>
              <a:r>
                <a:rPr lang="en-US" altLang="zh-CN" sz="1400" dirty="0">
                  <a:latin typeface="Times New Roman" panose="02020603050405020304" pitchFamily="18" charset="0"/>
                </a:rPr>
                <a:t>help to establish a good credit history</a:t>
              </a:r>
            </a:p>
          </p:txBody>
        </p:sp>
        <p:sp>
          <p:nvSpPr>
            <p:cNvPr id="24" name="文本框 23"/>
            <p:cNvSpPr txBox="1"/>
            <p:nvPr/>
          </p:nvSpPr>
          <p:spPr>
            <a:xfrm>
              <a:off x="7965489" y="2914557"/>
              <a:ext cx="3763139" cy="523220"/>
            </a:xfrm>
            <a:prstGeom prst="rect">
              <a:avLst/>
            </a:prstGeom>
            <a:noFill/>
          </p:spPr>
          <p:txBody>
            <a:bodyPr wrap="square" rtlCol="0">
              <a:spAutoFit/>
            </a:bodyPr>
            <a:lstStyle/>
            <a:p>
              <a:r>
                <a:rPr lang="en-US" altLang="zh-CN" sz="1400" dirty="0">
                  <a:latin typeface="Times New Roman" panose="02020603050405020304" pitchFamily="18" charset="0"/>
                </a:rPr>
                <a:t>•need a credit history to get a credit card</a:t>
              </a:r>
            </a:p>
            <a:p>
              <a:r>
                <a:rPr lang="en-US" altLang="zh-CN" sz="1400" dirty="0">
                  <a:latin typeface="Times New Roman" panose="02020603050405020304" pitchFamily="18" charset="0"/>
                </a:rPr>
                <a:t>•will pay high interest rates for late payments</a:t>
              </a:r>
            </a:p>
          </p:txBody>
        </p:sp>
        <p:sp>
          <p:nvSpPr>
            <p:cNvPr id="30" name="文本框 29"/>
            <p:cNvSpPr txBox="1"/>
            <p:nvPr/>
          </p:nvSpPr>
          <p:spPr>
            <a:xfrm>
              <a:off x="8017368" y="3696978"/>
              <a:ext cx="3938239" cy="954107"/>
            </a:xfrm>
            <a:prstGeom prst="rect">
              <a:avLst/>
            </a:prstGeom>
            <a:noFill/>
          </p:spPr>
          <p:txBody>
            <a:bodyPr wrap="square" rtlCol="0">
              <a:spAutoFit/>
            </a:bodyPr>
            <a:lstStyle/>
            <a:p>
              <a:r>
                <a:rPr lang="en-US" altLang="zh-CN" sz="1400" dirty="0">
                  <a:latin typeface="Times New Roman" panose="02020603050405020304" pitchFamily="18" charset="0"/>
                </a:rPr>
                <a:t>•making the minimum payments</a:t>
              </a:r>
            </a:p>
            <a:p>
              <a:r>
                <a:rPr lang="en-US" altLang="zh-CN" sz="1400" dirty="0">
                  <a:latin typeface="Times New Roman" panose="02020603050405020304" pitchFamily="18" charset="0"/>
                </a:rPr>
                <a:t>•carrying a significant balance</a:t>
              </a:r>
            </a:p>
            <a:p>
              <a:r>
                <a:rPr lang="en-US" altLang="zh-CN" sz="1400" dirty="0">
                  <a:latin typeface="Times New Roman" panose="02020603050405020304" pitchFamily="18" charset="0"/>
                </a:rPr>
                <a:t>•card scams</a:t>
              </a:r>
            </a:p>
            <a:p>
              <a:r>
                <a:rPr lang="en-US" altLang="zh-CN" sz="1400" dirty="0">
                  <a:latin typeface="Times New Roman" panose="02020603050405020304" pitchFamily="18" charset="0"/>
                </a:rPr>
                <a:t>•cards with unreasonably high fees and interest rates</a:t>
              </a:r>
            </a:p>
          </p:txBody>
        </p:sp>
        <p:sp>
          <p:nvSpPr>
            <p:cNvPr id="31" name="文本框 30"/>
            <p:cNvSpPr txBox="1"/>
            <p:nvPr/>
          </p:nvSpPr>
          <p:spPr>
            <a:xfrm>
              <a:off x="7982326" y="4926611"/>
              <a:ext cx="3973281" cy="1169551"/>
            </a:xfrm>
            <a:prstGeom prst="rect">
              <a:avLst/>
            </a:prstGeom>
            <a:noFill/>
          </p:spPr>
          <p:txBody>
            <a:bodyPr wrap="square" rtlCol="0">
              <a:spAutoFit/>
            </a:bodyPr>
            <a:lstStyle/>
            <a:p>
              <a:r>
                <a:rPr lang="en-US" altLang="zh-CN" sz="1400" dirty="0">
                  <a:latin typeface="Times New Roman" panose="02020603050405020304" pitchFamily="18" charset="0"/>
                </a:rPr>
                <a:t>•finding a bank with a branch or ATM nearby</a:t>
              </a:r>
            </a:p>
            <a:p>
              <a:r>
                <a:rPr lang="en-US" altLang="zh-CN" sz="1400" dirty="0">
                  <a:latin typeface="Times New Roman" panose="02020603050405020304" pitchFamily="18" charset="0"/>
                </a:rPr>
                <a:t>•(4) ________________________________</a:t>
              </a:r>
            </a:p>
            <a:p>
              <a:r>
                <a:rPr lang="en-US" altLang="zh-CN" sz="1400" dirty="0">
                  <a:latin typeface="Times New Roman" panose="02020603050405020304" pitchFamily="18" charset="0"/>
                </a:rPr>
                <a:t>•getting a part time job</a:t>
              </a:r>
            </a:p>
            <a:p>
              <a:r>
                <a:rPr lang="en-US" altLang="zh-CN" sz="1400" dirty="0">
                  <a:latin typeface="Times New Roman" panose="02020603050405020304" pitchFamily="18" charset="0"/>
                </a:rPr>
                <a:t>•saving for emergencies and big purchases</a:t>
              </a:r>
            </a:p>
            <a:p>
              <a:r>
                <a:rPr lang="en-US" altLang="zh-CN" sz="1400" dirty="0">
                  <a:latin typeface="Times New Roman" panose="02020603050405020304" pitchFamily="18" charset="0"/>
                </a:rPr>
                <a:t>•(5) __________________</a:t>
              </a:r>
            </a:p>
          </p:txBody>
        </p:sp>
        <p:sp>
          <p:nvSpPr>
            <p:cNvPr id="32" name="文本框 31"/>
            <p:cNvSpPr txBox="1"/>
            <p:nvPr/>
          </p:nvSpPr>
          <p:spPr>
            <a:xfrm>
              <a:off x="6941331" y="2129556"/>
              <a:ext cx="1359481" cy="307777"/>
            </a:xfrm>
            <a:prstGeom prst="rect">
              <a:avLst/>
            </a:prstGeom>
            <a:noFill/>
          </p:spPr>
          <p:txBody>
            <a:bodyPr wrap="square" rtlCol="0">
              <a:spAutoFit/>
            </a:bodyPr>
            <a:lstStyle/>
            <a:p>
              <a:r>
                <a:rPr lang="en-US" altLang="zh-CN" sz="1400" dirty="0">
                  <a:latin typeface="Times New Roman" panose="02020603050405020304" pitchFamily="18" charset="0"/>
                </a:rPr>
                <a:t>positive sides</a:t>
              </a:r>
              <a:endParaRPr lang="zh-CN" altLang="en-US" sz="1400" dirty="0">
                <a:effectLst/>
                <a:latin typeface="Times New Roman" panose="02020603050405020304" pitchFamily="18" charset="0"/>
                <a:ea typeface="宋体" panose="02010600030101010101" pitchFamily="2" charset="-122"/>
              </a:endParaRPr>
            </a:p>
          </p:txBody>
        </p:sp>
        <p:sp>
          <p:nvSpPr>
            <p:cNvPr id="33" name="文本框 32"/>
            <p:cNvSpPr txBox="1"/>
            <p:nvPr/>
          </p:nvSpPr>
          <p:spPr>
            <a:xfrm>
              <a:off x="6960534" y="3017356"/>
              <a:ext cx="1004955" cy="523220"/>
            </a:xfrm>
            <a:prstGeom prst="rect">
              <a:avLst/>
            </a:prstGeom>
            <a:noFill/>
          </p:spPr>
          <p:txBody>
            <a:bodyPr wrap="square" rtlCol="0">
              <a:spAutoFit/>
            </a:bodyPr>
            <a:lstStyle/>
            <a:p>
              <a:r>
                <a:rPr lang="en-US" altLang="zh-CN" sz="1400" dirty="0">
                  <a:latin typeface="Times New Roman" panose="02020603050405020304" pitchFamily="18" charset="0"/>
                </a:rPr>
                <a:t>possible problems</a:t>
              </a:r>
              <a:endParaRPr lang="zh-CN" altLang="en-US" sz="1400" dirty="0">
                <a:effectLst/>
                <a:latin typeface="Times New Roman" panose="02020603050405020304" pitchFamily="18" charset="0"/>
                <a:ea typeface="宋体" panose="02010600030101010101" pitchFamily="2" charset="-122"/>
              </a:endParaRPr>
            </a:p>
          </p:txBody>
        </p:sp>
        <p:sp>
          <p:nvSpPr>
            <p:cNvPr id="34" name="文本框 33"/>
            <p:cNvSpPr txBox="1"/>
            <p:nvPr/>
          </p:nvSpPr>
          <p:spPr>
            <a:xfrm>
              <a:off x="6960533" y="3821806"/>
              <a:ext cx="1004955" cy="523220"/>
            </a:xfrm>
            <a:prstGeom prst="rect">
              <a:avLst/>
            </a:prstGeom>
            <a:noFill/>
          </p:spPr>
          <p:txBody>
            <a:bodyPr wrap="square" rtlCol="0">
              <a:spAutoFit/>
            </a:bodyPr>
            <a:lstStyle/>
            <a:p>
              <a:r>
                <a:rPr lang="en-US" altLang="zh-CN" sz="1400" dirty="0">
                  <a:latin typeface="Times New Roman" panose="02020603050405020304" pitchFamily="18" charset="0"/>
                </a:rPr>
                <a:t>things to avoid</a:t>
              </a:r>
              <a:endParaRPr lang="zh-CN" altLang="en-US" sz="1400" dirty="0">
                <a:effectLst/>
                <a:latin typeface="Times New Roman" panose="02020603050405020304" pitchFamily="18" charset="0"/>
                <a:ea typeface="宋体" panose="02010600030101010101" pitchFamily="2" charset="-122"/>
              </a:endParaRPr>
            </a:p>
          </p:txBody>
        </p:sp>
        <p:sp>
          <p:nvSpPr>
            <p:cNvPr id="35" name="文本框 34"/>
            <p:cNvSpPr txBox="1"/>
            <p:nvPr/>
          </p:nvSpPr>
          <p:spPr>
            <a:xfrm>
              <a:off x="4996477" y="4951946"/>
              <a:ext cx="1118978" cy="307777"/>
            </a:xfrm>
            <a:prstGeom prst="rect">
              <a:avLst/>
            </a:prstGeom>
            <a:noFill/>
          </p:spPr>
          <p:txBody>
            <a:bodyPr wrap="square" rtlCol="0">
              <a:spAutoFit/>
            </a:bodyPr>
            <a:lstStyle/>
            <a:p>
              <a:r>
                <a:rPr lang="en-US" altLang="zh-CN" sz="1400" dirty="0">
                  <a:latin typeface="Times New Roman" panose="02020603050405020304" pitchFamily="18" charset="0"/>
                </a:rPr>
                <a:t>other advice</a:t>
              </a:r>
              <a:endParaRPr lang="zh-CN" altLang="en-US" sz="1400" dirty="0">
                <a:effectLst/>
                <a:latin typeface="Times New Roman" panose="02020603050405020304" pitchFamily="18" charset="0"/>
                <a:ea typeface="宋体" panose="02010600030101010101" pitchFamily="2" charset="-122"/>
              </a:endParaRPr>
            </a:p>
          </p:txBody>
        </p:sp>
        <p:sp>
          <p:nvSpPr>
            <p:cNvPr id="36" name="文本框 35"/>
            <p:cNvSpPr txBox="1"/>
            <p:nvPr/>
          </p:nvSpPr>
          <p:spPr>
            <a:xfrm>
              <a:off x="4901503" y="3696978"/>
              <a:ext cx="1906667" cy="738664"/>
            </a:xfrm>
            <a:prstGeom prst="rect">
              <a:avLst/>
            </a:prstGeom>
            <a:noFill/>
          </p:spPr>
          <p:txBody>
            <a:bodyPr wrap="square" rtlCol="0">
              <a:spAutoFit/>
            </a:bodyPr>
            <a:lstStyle/>
            <a:p>
              <a:r>
                <a:rPr lang="en-US" altLang="zh-CN" sz="1400" dirty="0">
                  <a:latin typeface="Times New Roman" panose="02020603050405020304" pitchFamily="18" charset="0"/>
                </a:rPr>
                <a:t>(3)_______________________________________________________</a:t>
              </a:r>
              <a:endParaRPr lang="zh-CN" altLang="en-US" sz="1400" dirty="0">
                <a:effectLst/>
                <a:latin typeface="Times New Roman" panose="02020603050405020304" pitchFamily="18" charset="0"/>
                <a:ea typeface="宋体" panose="02010600030101010101" pitchFamily="2" charset="-122"/>
              </a:endParaRPr>
            </a:p>
          </p:txBody>
        </p:sp>
        <p:sp>
          <p:nvSpPr>
            <p:cNvPr id="37" name="文本框 36"/>
            <p:cNvSpPr txBox="1"/>
            <p:nvPr/>
          </p:nvSpPr>
          <p:spPr>
            <a:xfrm>
              <a:off x="4972794" y="2283444"/>
              <a:ext cx="1906667" cy="738664"/>
            </a:xfrm>
            <a:prstGeom prst="rect">
              <a:avLst/>
            </a:prstGeom>
            <a:noFill/>
          </p:spPr>
          <p:txBody>
            <a:bodyPr wrap="square" rtlCol="0">
              <a:spAutoFit/>
            </a:bodyPr>
            <a:lstStyle/>
            <a:p>
              <a:r>
                <a:rPr lang="en-US" altLang="zh-CN" sz="1400" dirty="0">
                  <a:latin typeface="Times New Roman" panose="02020603050405020304" pitchFamily="18" charset="0"/>
                </a:rPr>
                <a:t>(2)_______________________________________________________</a:t>
              </a:r>
              <a:endParaRPr lang="zh-CN" altLang="en-US" sz="1400" dirty="0">
                <a:effectLst/>
                <a:latin typeface="Times New Roman" panose="02020603050405020304" pitchFamily="18" charset="0"/>
                <a:ea typeface="宋体" panose="02010600030101010101" pitchFamily="2" charset="-122"/>
              </a:endParaRPr>
            </a:p>
          </p:txBody>
        </p:sp>
        <p:sp>
          <p:nvSpPr>
            <p:cNvPr id="38" name="文本框 37"/>
            <p:cNvSpPr txBox="1"/>
            <p:nvPr/>
          </p:nvSpPr>
          <p:spPr>
            <a:xfrm>
              <a:off x="4912266" y="815061"/>
              <a:ext cx="2019434" cy="954107"/>
            </a:xfrm>
            <a:prstGeom prst="rect">
              <a:avLst/>
            </a:prstGeom>
            <a:noFill/>
          </p:spPr>
          <p:txBody>
            <a:bodyPr wrap="square" rtlCol="0">
              <a:spAutoFit/>
            </a:bodyPr>
            <a:lstStyle/>
            <a:p>
              <a:r>
                <a:rPr lang="en-US" altLang="zh-CN" sz="1400" dirty="0">
                  <a:latin typeface="Times New Roman" panose="02020603050405020304" pitchFamily="18" charset="0"/>
                </a:rPr>
                <a:t>(1)______________________________________________________________________________</a:t>
              </a:r>
              <a:endParaRPr lang="zh-CN" altLang="en-US" sz="1400" dirty="0">
                <a:effectLst/>
                <a:latin typeface="Times New Roman" panose="02020603050405020304" pitchFamily="18" charset="0"/>
                <a:ea typeface="宋体" panose="02010600030101010101" pitchFamily="2" charset="-122"/>
              </a:endParaRPr>
            </a:p>
          </p:txBody>
        </p:sp>
      </p:grpSp>
      <p:sp>
        <p:nvSpPr>
          <p:cNvPr id="39" name="文本框 38">
            <a:extLst>
              <a:ext uri="{FF2B5EF4-FFF2-40B4-BE49-F238E27FC236}">
                <a16:creationId xmlns:a16="http://schemas.microsoft.com/office/drawing/2014/main" id="{088FF4D3-1501-4E26-8AF3-916C61AE8996}"/>
              </a:ext>
            </a:extLst>
          </p:cNvPr>
          <p:cNvSpPr txBox="1"/>
          <p:nvPr/>
        </p:nvSpPr>
        <p:spPr>
          <a:xfrm>
            <a:off x="5084255" y="1005561"/>
            <a:ext cx="1983431" cy="1261884"/>
          </a:xfrm>
          <a:prstGeom prst="rect">
            <a:avLst/>
          </a:prstGeom>
          <a:noFill/>
        </p:spPr>
        <p:txBody>
          <a:bodyPr wrap="square" rtlCol="0">
            <a:spAutoFit/>
          </a:bodyPr>
          <a:lstStyle/>
          <a:p>
            <a:r>
              <a:rPr lang="en-US" altLang="zh-CN" sz="1400" dirty="0">
                <a:solidFill>
                  <a:srgbClr val="C00000"/>
                </a:solidFill>
                <a:latin typeface="Times New Roman" panose="02020603050405020304" pitchFamily="18" charset="0"/>
              </a:rPr>
              <a:t>Balancing expenditure with income/ keeping balance between money in and money out</a:t>
            </a:r>
          </a:p>
          <a:p>
            <a:pPr algn="l"/>
            <a:endParaRPr lang="zh-CN" altLang="en-US" sz="2000" dirty="0">
              <a:solidFill>
                <a:srgbClr val="C00000"/>
              </a:solidFill>
              <a:effectLst/>
              <a:latin typeface="Times New Roman" panose="02020603050405020304" pitchFamily="18" charset="0"/>
              <a:ea typeface="宋体" panose="02010600030101010101" pitchFamily="2" charset="-122"/>
            </a:endParaRPr>
          </a:p>
        </p:txBody>
      </p:sp>
      <p:sp>
        <p:nvSpPr>
          <p:cNvPr id="40" name="文本框 39">
            <a:extLst>
              <a:ext uri="{FF2B5EF4-FFF2-40B4-BE49-F238E27FC236}">
                <a16:creationId xmlns:a16="http://schemas.microsoft.com/office/drawing/2014/main" id="{088FF4D3-1501-4E26-8AF3-916C61AE8996}"/>
              </a:ext>
            </a:extLst>
          </p:cNvPr>
          <p:cNvSpPr txBox="1"/>
          <p:nvPr/>
        </p:nvSpPr>
        <p:spPr>
          <a:xfrm>
            <a:off x="5084254" y="2447100"/>
            <a:ext cx="1983431" cy="738664"/>
          </a:xfrm>
          <a:prstGeom prst="rect">
            <a:avLst/>
          </a:prstGeom>
          <a:noFill/>
        </p:spPr>
        <p:txBody>
          <a:bodyPr wrap="square" rtlCol="0">
            <a:spAutoFit/>
          </a:bodyPr>
          <a:lstStyle/>
          <a:p>
            <a:r>
              <a:rPr lang="en-US" altLang="zh-CN" sz="1400" dirty="0">
                <a:solidFill>
                  <a:srgbClr val="C00000"/>
                </a:solidFill>
                <a:latin typeface="Times New Roman" panose="02020603050405020304" pitchFamily="18" charset="0"/>
              </a:rPr>
              <a:t>Knowing the advantages and possible problems of the credit card</a:t>
            </a:r>
            <a:endParaRPr lang="zh-CN" altLang="en-US" sz="2000" dirty="0">
              <a:solidFill>
                <a:srgbClr val="C00000"/>
              </a:solidFill>
              <a:effectLst/>
              <a:latin typeface="Times New Roman" panose="02020603050405020304" pitchFamily="18" charset="0"/>
              <a:ea typeface="宋体" panose="02010600030101010101" pitchFamily="2" charset="-122"/>
            </a:endParaRPr>
          </a:p>
        </p:txBody>
      </p:sp>
      <p:sp>
        <p:nvSpPr>
          <p:cNvPr id="41" name="文本框 40">
            <a:extLst>
              <a:ext uri="{FF2B5EF4-FFF2-40B4-BE49-F238E27FC236}">
                <a16:creationId xmlns:a16="http://schemas.microsoft.com/office/drawing/2014/main" id="{088FF4D3-1501-4E26-8AF3-916C61AE8996}"/>
              </a:ext>
            </a:extLst>
          </p:cNvPr>
          <p:cNvSpPr txBox="1"/>
          <p:nvPr/>
        </p:nvSpPr>
        <p:spPr>
          <a:xfrm>
            <a:off x="4991152" y="3878116"/>
            <a:ext cx="1983431" cy="738664"/>
          </a:xfrm>
          <a:prstGeom prst="rect">
            <a:avLst/>
          </a:prstGeom>
          <a:noFill/>
        </p:spPr>
        <p:txBody>
          <a:bodyPr wrap="square" rtlCol="0">
            <a:spAutoFit/>
          </a:bodyPr>
          <a:lstStyle/>
          <a:p>
            <a:r>
              <a:rPr lang="en-US" altLang="zh-CN" sz="1400" dirty="0">
                <a:solidFill>
                  <a:srgbClr val="C00000"/>
                </a:solidFill>
                <a:latin typeface="Times New Roman" panose="02020603050405020304" pitchFamily="18" charset="0"/>
              </a:rPr>
              <a:t>Watching out for do’s and don’ts when using a credit card</a:t>
            </a:r>
            <a:endParaRPr lang="zh-CN" altLang="en-US" sz="2000" dirty="0">
              <a:solidFill>
                <a:srgbClr val="C00000"/>
              </a:solidFill>
              <a:effectLst/>
              <a:latin typeface="Times New Roman" panose="02020603050405020304" pitchFamily="18" charset="0"/>
              <a:ea typeface="宋体" panose="02010600030101010101" pitchFamily="2" charset="-122"/>
            </a:endParaRPr>
          </a:p>
        </p:txBody>
      </p:sp>
      <p:sp>
        <p:nvSpPr>
          <p:cNvPr id="42" name="文本框 41">
            <a:extLst>
              <a:ext uri="{FF2B5EF4-FFF2-40B4-BE49-F238E27FC236}">
                <a16:creationId xmlns:a16="http://schemas.microsoft.com/office/drawing/2014/main" id="{088FF4D3-1501-4E26-8AF3-916C61AE8996}"/>
              </a:ext>
            </a:extLst>
          </p:cNvPr>
          <p:cNvSpPr txBox="1"/>
          <p:nvPr/>
        </p:nvSpPr>
        <p:spPr>
          <a:xfrm>
            <a:off x="8275682" y="5269866"/>
            <a:ext cx="3238920" cy="307777"/>
          </a:xfrm>
          <a:prstGeom prst="rect">
            <a:avLst/>
          </a:prstGeom>
          <a:noFill/>
        </p:spPr>
        <p:txBody>
          <a:bodyPr wrap="square" rtlCol="0">
            <a:spAutoFit/>
          </a:bodyPr>
          <a:lstStyle/>
          <a:p>
            <a:r>
              <a:rPr lang="en-US" altLang="zh-CN" sz="1400" dirty="0">
                <a:solidFill>
                  <a:srgbClr val="C00000"/>
                </a:solidFill>
                <a:latin typeface="Times New Roman" panose="02020603050405020304" pitchFamily="18" charset="0"/>
              </a:rPr>
              <a:t>paying attention to discount programs</a:t>
            </a:r>
            <a:endParaRPr lang="zh-CN" altLang="en-US" sz="2000" dirty="0">
              <a:solidFill>
                <a:srgbClr val="C00000"/>
              </a:solidFill>
              <a:effectLst/>
              <a:latin typeface="Times New Roman" panose="02020603050405020304" pitchFamily="18" charset="0"/>
              <a:ea typeface="宋体" panose="02010600030101010101" pitchFamily="2" charset="-122"/>
            </a:endParaRPr>
          </a:p>
        </p:txBody>
      </p:sp>
      <p:sp>
        <p:nvSpPr>
          <p:cNvPr id="43" name="文本框 42">
            <a:extLst>
              <a:ext uri="{FF2B5EF4-FFF2-40B4-BE49-F238E27FC236}">
                <a16:creationId xmlns:a16="http://schemas.microsoft.com/office/drawing/2014/main" id="{088FF4D3-1501-4E26-8AF3-916C61AE8996}"/>
              </a:ext>
            </a:extLst>
          </p:cNvPr>
          <p:cNvSpPr txBox="1"/>
          <p:nvPr/>
        </p:nvSpPr>
        <p:spPr>
          <a:xfrm>
            <a:off x="8248835" y="5931480"/>
            <a:ext cx="3238920" cy="307777"/>
          </a:xfrm>
          <a:prstGeom prst="rect">
            <a:avLst/>
          </a:prstGeom>
          <a:noFill/>
        </p:spPr>
        <p:txBody>
          <a:bodyPr wrap="square" rtlCol="0">
            <a:spAutoFit/>
          </a:bodyPr>
          <a:lstStyle/>
          <a:p>
            <a:r>
              <a:rPr lang="en-US" altLang="zh-CN" sz="1400" dirty="0">
                <a:solidFill>
                  <a:srgbClr val="C00000"/>
                </a:solidFill>
                <a:latin typeface="Times New Roman" panose="02020603050405020304" pitchFamily="18" charset="0"/>
              </a:rPr>
              <a:t>buying used books</a:t>
            </a:r>
            <a:endParaRPr lang="zh-CN" altLang="en-US" sz="2000"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10325174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839470" y="1699365"/>
            <a:ext cx="10591165" cy="203132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pPr algn="l">
              <a:lnSpc>
                <a:spcPct val="125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Do the following statements agree with the information given in the text? Write T if the statement is true, F if false, and NG if the information is not given in the text. And correct it if the statement is false.</a:t>
            </a:r>
          </a:p>
        </p:txBody>
      </p:sp>
      <p:pic>
        <p:nvPicPr>
          <p:cNvPr id="6" name="图片 5"/>
          <p:cNvPicPr>
            <a:picLocks noChangeAspect="1"/>
          </p:cNvPicPr>
          <p:nvPr/>
        </p:nvPicPr>
        <p:blipFill>
          <a:blip r:embed="rId2"/>
          <a:stretch>
            <a:fillRect/>
          </a:stretch>
        </p:blipFill>
        <p:spPr>
          <a:xfrm>
            <a:off x="631281" y="1642460"/>
            <a:ext cx="640936" cy="562294"/>
          </a:xfrm>
          <a:prstGeom prst="rect">
            <a:avLst/>
          </a:prstGeom>
        </p:spPr>
      </p:pic>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2"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3"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1" name="图片 20"/>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54455D64-6868-4894-84C9-1527B5BFFA09}"/>
              </a:ext>
            </a:extLst>
          </p:cNvPr>
          <p:cNvSpPr txBox="1"/>
          <p:nvPr/>
        </p:nvSpPr>
        <p:spPr>
          <a:xfrm>
            <a:off x="802783" y="3622920"/>
            <a:ext cx="10919317" cy="2618409"/>
          </a:xfrm>
          <a:prstGeom prst="rect">
            <a:avLst/>
          </a:prstGeom>
          <a:noFill/>
        </p:spPr>
        <p:txBody>
          <a:bodyPr wrap="square">
            <a:spAutoFit/>
          </a:bodyPr>
          <a:lstStyle/>
          <a:p>
            <a:pPr marL="457200" indent="-457200">
              <a:lnSpc>
                <a:spcPct val="114000"/>
              </a:lnSpc>
              <a:buAutoNum type="arabicPeriod"/>
            </a:pPr>
            <a:r>
              <a:rPr lang="en-US" altLang="zh-CN" sz="2400" dirty="0">
                <a:latin typeface="Calibri" panose="020F0502020204030204" pitchFamily="34" charset="0"/>
                <a:cs typeface="Calibri" panose="020F0502020204030204" pitchFamily="34" charset="0"/>
              </a:rPr>
              <a:t>All colleges and universities in the USA offer personal finance courses for freshmen because it is important.</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 </a:t>
            </a:r>
            <a:r>
              <a:rPr lang="en-US" altLang="zh-CN" sz="2400" dirty="0">
                <a:latin typeface="Calibri" panose="020F0502020204030204" pitchFamily="34" charset="0"/>
                <a:cs typeface="Calibri" panose="020F0502020204030204" pitchFamily="34" charset="0"/>
              </a:rPr>
              <a:t>	You will achieve financial success as long as you learn the finance course.</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marL="457200" indent="-457200">
              <a:lnSpc>
                <a:spcPct val="114000"/>
              </a:lnSpc>
              <a:buAutoNum type="arabicPeriod" startAt="3"/>
            </a:pPr>
            <a:r>
              <a:rPr lang="en-US" altLang="zh-CN" sz="2400" dirty="0">
                <a:latin typeface="Calibri" panose="020F0502020204030204" pitchFamily="34" charset="0"/>
                <a:cs typeface="Calibri" panose="020F0502020204030204" pitchFamily="34" charset="0"/>
              </a:rPr>
              <a:t>Creating a budget and sticking to it is a tiresome job.</a:t>
            </a:r>
          </a:p>
          <a:p>
            <a:pPr marL="457200" indent="-457200">
              <a:lnSpc>
                <a:spcPct val="114000"/>
              </a:lnSpc>
              <a:buAutoNum type="arabicPeriod" startAt="3"/>
            </a:pPr>
            <a:r>
              <a:rPr lang="en-US" altLang="zh-CN" sz="2400" dirty="0">
                <a:latin typeface="Calibri" panose="020F0502020204030204" pitchFamily="34" charset="0"/>
                <a:ea typeface="等线" panose="02010600030101010101" pitchFamily="2" charset="-122"/>
                <a:cs typeface="Calibri" panose="020F0502020204030204" pitchFamily="34" charset="0"/>
              </a:rPr>
              <a:t>You can make use of some budget sites or APPs to check whether your account is balanced.</a:t>
            </a:r>
          </a:p>
        </p:txBody>
      </p:sp>
      <p:sp>
        <p:nvSpPr>
          <p:cNvPr id="26" name="文本框 25">
            <a:extLst>
              <a:ext uri="{FF2B5EF4-FFF2-40B4-BE49-F238E27FC236}">
                <a16:creationId xmlns:a16="http://schemas.microsoft.com/office/drawing/2014/main" id="{F9225DE9-72A1-43BE-8677-99EB9B91D7D1}"/>
              </a:ext>
            </a:extLst>
          </p:cNvPr>
          <p:cNvSpPr txBox="1"/>
          <p:nvPr/>
        </p:nvSpPr>
        <p:spPr>
          <a:xfrm>
            <a:off x="4258603" y="4183915"/>
            <a:ext cx="8039024" cy="365934"/>
          </a:xfrm>
          <a:prstGeom prst="rect">
            <a:avLst/>
          </a:prstGeom>
          <a:noFill/>
        </p:spPr>
        <p:txBody>
          <a:bodyPr wrap="square" rtlCol="0">
            <a:spAutoFit/>
          </a:bodyPr>
          <a:lstStyle/>
          <a:p>
            <a:pPr>
              <a:lnSpc>
                <a:spcPts val="2000"/>
              </a:lnSpc>
            </a:pP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F (Some colleges and universities do not offer such courses.)</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27" name="文本框 26">
            <a:extLst>
              <a:ext uri="{FF2B5EF4-FFF2-40B4-BE49-F238E27FC236}">
                <a16:creationId xmlns:a16="http://schemas.microsoft.com/office/drawing/2014/main" id="{F705DA65-ECCF-4911-B421-9EA32FF5446F}"/>
              </a:ext>
            </a:extLst>
          </p:cNvPr>
          <p:cNvSpPr txBox="1"/>
          <p:nvPr/>
        </p:nvSpPr>
        <p:spPr>
          <a:xfrm>
            <a:off x="10366665" y="4532728"/>
            <a:ext cx="787347"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NG</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8" name="文本框 27">
            <a:extLst>
              <a:ext uri="{FF2B5EF4-FFF2-40B4-BE49-F238E27FC236}">
                <a16:creationId xmlns:a16="http://schemas.microsoft.com/office/drawing/2014/main" id="{A1E9FF32-8ACA-47DA-AD3D-FC3F20E4192B}"/>
              </a:ext>
            </a:extLst>
          </p:cNvPr>
          <p:cNvSpPr txBox="1"/>
          <p:nvPr/>
        </p:nvSpPr>
        <p:spPr>
          <a:xfrm>
            <a:off x="7829413" y="4945487"/>
            <a:ext cx="391141" cy="830997"/>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T</a:t>
            </a:r>
            <a:endParaRPr lang="zh-CN" altLang="zh-CN" sz="2400" dirty="0">
              <a:solidFill>
                <a:srgbClr val="C00000"/>
              </a:solidFill>
              <a:latin typeface="Calibri" panose="020F0502020204030204" pitchFamily="34" charset="0"/>
              <a:cs typeface="Calibri" panose="020F0502020204030204" pitchFamily="34" charset="0"/>
            </a:endParaRPr>
          </a:p>
          <a:p>
            <a:pPr algn="l"/>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pic>
        <p:nvPicPr>
          <p:cNvPr id="29" name="图片 28"/>
          <p:cNvPicPr>
            <a:picLocks noChangeAspect="1"/>
          </p:cNvPicPr>
          <p:nvPr/>
        </p:nvPicPr>
        <p:blipFill>
          <a:blip r:embed="rId4"/>
          <a:stretch>
            <a:fillRect/>
          </a:stretch>
        </p:blipFill>
        <p:spPr>
          <a:xfrm>
            <a:off x="2507861" y="5719689"/>
            <a:ext cx="518205" cy="877900"/>
          </a:xfrm>
          <a:prstGeom prst="rect">
            <a:avLst/>
          </a:prstGeom>
        </p:spPr>
      </p:pic>
    </p:spTree>
    <p:extLst>
      <p:ext uri="{BB962C8B-B14F-4D97-AF65-F5344CB8AC3E}">
        <p14:creationId xmlns:p14="http://schemas.microsoft.com/office/powerpoint/2010/main" val="301017590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839470" y="1699365"/>
            <a:ext cx="10591165" cy="92333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pPr algn="l">
              <a:lnSpc>
                <a:spcPct val="125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p:txBody>
      </p:sp>
      <p:pic>
        <p:nvPicPr>
          <p:cNvPr id="6" name="图片 5"/>
          <p:cNvPicPr>
            <a:picLocks noChangeAspect="1"/>
          </p:cNvPicPr>
          <p:nvPr/>
        </p:nvPicPr>
        <p:blipFill>
          <a:blip r:embed="rId2"/>
          <a:stretch>
            <a:fillRect/>
          </a:stretch>
        </p:blipFill>
        <p:spPr>
          <a:xfrm>
            <a:off x="631281" y="1642460"/>
            <a:ext cx="640936" cy="562294"/>
          </a:xfrm>
          <a:prstGeom prst="rect">
            <a:avLst/>
          </a:prstGeom>
        </p:spPr>
      </p:pic>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2"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3"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1" name="图片 20"/>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54455D64-6868-4894-84C9-1527B5BFFA09}"/>
              </a:ext>
            </a:extLst>
          </p:cNvPr>
          <p:cNvSpPr txBox="1"/>
          <p:nvPr/>
        </p:nvSpPr>
        <p:spPr>
          <a:xfrm>
            <a:off x="802783" y="2860920"/>
            <a:ext cx="10919317" cy="2197396"/>
          </a:xfrm>
          <a:prstGeom prst="rect">
            <a:avLst/>
          </a:prstGeom>
          <a:noFill/>
        </p:spPr>
        <p:txBody>
          <a:bodyPr wrap="square">
            <a:spAutoFit/>
          </a:bodyPr>
          <a:lstStyle/>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5.  Creating a budget and sticking to it is easier than going to the gym.</a:t>
            </a:r>
          </a:p>
          <a:p>
            <a:pPr marL="457200" indent="-457200">
              <a:lnSpc>
                <a:spcPct val="114000"/>
              </a:lnSpc>
              <a:buAutoNum type="arabicPeriod" startAt="3"/>
            </a:pPr>
            <a:endParaRPr lang="en-US" altLang="zh-CN" sz="2400" dirty="0">
              <a:effectLst/>
              <a:latin typeface="Calibri" panose="020F0502020204030204" pitchFamily="34" charset="0"/>
              <a:ea typeface="等线" panose="02010600030101010101" pitchFamily="2" charset="-122"/>
              <a:cs typeface="Calibri" panose="020F0502020204030204" pitchFamily="34" charset="0"/>
            </a:endParaRPr>
          </a:p>
          <a:p>
            <a:pPr marL="457200" indent="-457200">
              <a:lnSpc>
                <a:spcPct val="114000"/>
              </a:lnSpc>
              <a:buAutoNum type="arabicPeriod" startAt="6"/>
            </a:pPr>
            <a:r>
              <a:rPr lang="en-US" altLang="zh-CN" sz="2400" dirty="0">
                <a:latin typeface="Calibri" panose="020F0502020204030204" pitchFamily="34" charset="0"/>
                <a:ea typeface="等线" panose="02010600030101010101" pitchFamily="2" charset="-122"/>
                <a:cs typeface="Calibri" panose="020F0502020204030204" pitchFamily="34" charset="0"/>
              </a:rPr>
              <a:t>You can check your budget by examining how much beer you drink.</a:t>
            </a:r>
          </a:p>
          <a:p>
            <a:pPr>
              <a:lnSpc>
                <a:spcPct val="114000"/>
              </a:lnSpc>
            </a:pPr>
            <a:r>
              <a:rPr lang="en-US" altLang="zh-CN" sz="2400" dirty="0">
                <a:latin typeface="Calibri" panose="020F0502020204030204" pitchFamily="34" charset="0"/>
                <a:cs typeface="Calibri" panose="020F0502020204030204" pitchFamily="34" charset="0"/>
              </a:rPr>
              <a:t>7. By mentioning the Catch-22 situation, the author means that it is impossible for college students to have a credit card.</a:t>
            </a:r>
          </a:p>
        </p:txBody>
      </p:sp>
      <p:sp>
        <p:nvSpPr>
          <p:cNvPr id="30" name="文本框 29">
            <a:extLst>
              <a:ext uri="{FF2B5EF4-FFF2-40B4-BE49-F238E27FC236}">
                <a16:creationId xmlns:a16="http://schemas.microsoft.com/office/drawing/2014/main" id="{F9225DE9-72A1-43BE-8677-99EB9B91D7D1}"/>
              </a:ext>
            </a:extLst>
          </p:cNvPr>
          <p:cNvSpPr txBox="1"/>
          <p:nvPr/>
        </p:nvSpPr>
        <p:spPr>
          <a:xfrm>
            <a:off x="1303890" y="3441667"/>
            <a:ext cx="8039024" cy="365934"/>
          </a:xfrm>
          <a:prstGeom prst="rect">
            <a:avLst/>
          </a:prstGeom>
          <a:noFill/>
        </p:spPr>
        <p:txBody>
          <a:bodyPr wrap="square" rtlCol="0">
            <a:spAutoFit/>
          </a:bodyPr>
          <a:lstStyle/>
          <a:p>
            <a:pPr>
              <a:lnSpc>
                <a:spcPts val="2000"/>
              </a:lnSpc>
            </a:pP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F (The former is no easier than the latter.)</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31" name="文本框 30">
            <a:extLst>
              <a:ext uri="{FF2B5EF4-FFF2-40B4-BE49-F238E27FC236}">
                <a16:creationId xmlns:a16="http://schemas.microsoft.com/office/drawing/2014/main" id="{F705DA65-ECCF-4911-B421-9EA32FF5446F}"/>
              </a:ext>
            </a:extLst>
          </p:cNvPr>
          <p:cNvSpPr txBox="1"/>
          <p:nvPr/>
        </p:nvSpPr>
        <p:spPr>
          <a:xfrm>
            <a:off x="9579318" y="3731322"/>
            <a:ext cx="787347"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NG</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4" name="文本框 23">
            <a:extLst>
              <a:ext uri="{FF2B5EF4-FFF2-40B4-BE49-F238E27FC236}">
                <a16:creationId xmlns:a16="http://schemas.microsoft.com/office/drawing/2014/main" id="{F9225DE9-72A1-43BE-8677-99EB9B91D7D1}"/>
              </a:ext>
            </a:extLst>
          </p:cNvPr>
          <p:cNvSpPr txBox="1"/>
          <p:nvPr/>
        </p:nvSpPr>
        <p:spPr>
          <a:xfrm>
            <a:off x="1316861" y="5103911"/>
            <a:ext cx="9744840" cy="348813"/>
          </a:xfrm>
          <a:prstGeom prst="rect">
            <a:avLst/>
          </a:prstGeom>
          <a:noFill/>
        </p:spPr>
        <p:txBody>
          <a:bodyPr wrap="square" rtlCol="0">
            <a:spAutoFit/>
          </a:bodyPr>
          <a:lstStyle/>
          <a:p>
            <a:pPr>
              <a:lnSpc>
                <a:spcPts val="2000"/>
              </a:lnSpc>
            </a:pP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F (The author means it is difficult for college students to have a credit card.)</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12613251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839470" y="1699365"/>
            <a:ext cx="10591165" cy="92333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pPr algn="l">
              <a:lnSpc>
                <a:spcPct val="125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p:txBody>
      </p:sp>
      <p:pic>
        <p:nvPicPr>
          <p:cNvPr id="6" name="图片 5"/>
          <p:cNvPicPr>
            <a:picLocks noChangeAspect="1"/>
          </p:cNvPicPr>
          <p:nvPr/>
        </p:nvPicPr>
        <p:blipFill>
          <a:blip r:embed="rId2"/>
          <a:stretch>
            <a:fillRect/>
          </a:stretch>
        </p:blipFill>
        <p:spPr>
          <a:xfrm>
            <a:off x="631281" y="1642460"/>
            <a:ext cx="640936" cy="562294"/>
          </a:xfrm>
          <a:prstGeom prst="rect">
            <a:avLst/>
          </a:prstGeom>
        </p:spPr>
      </p:pic>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2"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3"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1" name="图片 20"/>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54455D64-6868-4894-84C9-1527B5BFFA09}"/>
              </a:ext>
            </a:extLst>
          </p:cNvPr>
          <p:cNvSpPr txBox="1"/>
          <p:nvPr/>
        </p:nvSpPr>
        <p:spPr>
          <a:xfrm>
            <a:off x="802783" y="2860920"/>
            <a:ext cx="10952849" cy="2594428"/>
          </a:xfrm>
          <a:prstGeom prst="rect">
            <a:avLst/>
          </a:prstGeom>
          <a:noFill/>
        </p:spPr>
        <p:txBody>
          <a:bodyPr wrap="square">
            <a:spAutoFit/>
          </a:bodyPr>
          <a:lstStyle/>
          <a:p>
            <a:pPr>
              <a:lnSpc>
                <a:spcPct val="114000"/>
              </a:lnSpc>
            </a:pPr>
            <a:r>
              <a:rPr lang="en-US" altLang="zh-CN" sz="2400" dirty="0">
                <a:latin typeface="Calibri" panose="020F0502020204030204" pitchFamily="34" charset="0"/>
                <a:cs typeface="Calibri" panose="020F0502020204030204" pitchFamily="34" charset="0"/>
              </a:rPr>
              <a:t>8. Late payments of the credit card can bring profit to you.</a:t>
            </a:r>
          </a:p>
          <a:p>
            <a:pPr marL="457200" indent="-457200">
              <a:lnSpc>
                <a:spcPct val="114000"/>
              </a:lnSpc>
              <a:buAutoNum type="arabicPeriod" startAt="7"/>
            </a:pP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9. You must pay fees when you withdraw money from any ATM.</a:t>
            </a:r>
          </a:p>
          <a:p>
            <a:pPr>
              <a:lnSpc>
                <a:spcPct val="114000"/>
              </a:lnSpc>
            </a:pP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10. Usually, you only need to pay 80% of the price for an item offered by a discount program.</a:t>
            </a:r>
          </a:p>
        </p:txBody>
      </p:sp>
      <p:sp>
        <p:nvSpPr>
          <p:cNvPr id="25" name="文本框 24">
            <a:extLst>
              <a:ext uri="{FF2B5EF4-FFF2-40B4-BE49-F238E27FC236}">
                <a16:creationId xmlns:a16="http://schemas.microsoft.com/office/drawing/2014/main" id="{F9225DE9-72A1-43BE-8677-99EB9B91D7D1}"/>
              </a:ext>
            </a:extLst>
          </p:cNvPr>
          <p:cNvSpPr txBox="1"/>
          <p:nvPr/>
        </p:nvSpPr>
        <p:spPr>
          <a:xfrm>
            <a:off x="1088260" y="4271337"/>
            <a:ext cx="9988572" cy="365934"/>
          </a:xfrm>
          <a:prstGeom prst="rect">
            <a:avLst/>
          </a:prstGeom>
          <a:noFill/>
        </p:spPr>
        <p:txBody>
          <a:bodyPr wrap="square" rtlCol="0">
            <a:spAutoFit/>
          </a:bodyPr>
          <a:lstStyle/>
          <a:p>
            <a:pPr>
              <a:lnSpc>
                <a:spcPts val="2000"/>
              </a:lnSpc>
            </a:pP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F (You needn’t pay fees if you withdraw money from an affiliated ATM.)</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26" name="文本框 25">
            <a:extLst>
              <a:ext uri="{FF2B5EF4-FFF2-40B4-BE49-F238E27FC236}">
                <a16:creationId xmlns:a16="http://schemas.microsoft.com/office/drawing/2014/main" id="{F9225DE9-72A1-43BE-8677-99EB9B91D7D1}"/>
              </a:ext>
            </a:extLst>
          </p:cNvPr>
          <p:cNvSpPr txBox="1"/>
          <p:nvPr/>
        </p:nvSpPr>
        <p:spPr>
          <a:xfrm>
            <a:off x="1088260" y="3443055"/>
            <a:ext cx="10995453" cy="365934"/>
          </a:xfrm>
          <a:prstGeom prst="rect">
            <a:avLst/>
          </a:prstGeom>
          <a:noFill/>
        </p:spPr>
        <p:txBody>
          <a:bodyPr wrap="square" rtlCol="0">
            <a:spAutoFit/>
          </a:bodyPr>
          <a:lstStyle/>
          <a:p>
            <a:pPr>
              <a:lnSpc>
                <a:spcPts val="2000"/>
              </a:lnSpc>
            </a:pP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F (Late payments can trigger higher interest rates.)</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27" name="文本框 26">
            <a:extLst>
              <a:ext uri="{FF2B5EF4-FFF2-40B4-BE49-F238E27FC236}">
                <a16:creationId xmlns:a16="http://schemas.microsoft.com/office/drawing/2014/main" id="{A1E9FF32-8ACA-47DA-AD3D-FC3F20E4192B}"/>
              </a:ext>
            </a:extLst>
          </p:cNvPr>
          <p:cNvSpPr txBox="1"/>
          <p:nvPr/>
        </p:nvSpPr>
        <p:spPr>
          <a:xfrm>
            <a:off x="2233354" y="4993683"/>
            <a:ext cx="391141" cy="461665"/>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T</a:t>
            </a:r>
            <a:endParaRPr lang="zh-CN" altLang="zh-CN" sz="2400"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113138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357073"/>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marL="457200" indent="-457200" algn="just">
              <a:lnSpc>
                <a:spcPct val="114000"/>
              </a:lnSpc>
              <a:buAutoNum type="arabicPeriod"/>
            </a:pPr>
            <a:r>
              <a:rPr lang="en-US" altLang="zh-CN" sz="2400" kern="100" dirty="0">
                <a:latin typeface="Calibri" panose="020F0502020204030204" pitchFamily="34" charset="0"/>
                <a:cs typeface="Calibri" panose="020F0502020204030204" pitchFamily="34" charset="0"/>
              </a:rPr>
              <a:t>When you </a:t>
            </a:r>
            <a:r>
              <a:rPr lang="en-US" altLang="zh-CN" sz="2400" kern="100" dirty="0">
                <a:solidFill>
                  <a:srgbClr val="C00000"/>
                </a:solidFill>
                <a:latin typeface="Calibri" panose="020F0502020204030204" pitchFamily="34" charset="0"/>
                <a:cs typeface="Calibri" panose="020F0502020204030204" pitchFamily="34" charset="0"/>
              </a:rPr>
              <a:t>head off </a:t>
            </a:r>
            <a:r>
              <a:rPr lang="en-US" altLang="zh-CN" sz="2400" kern="100" dirty="0">
                <a:latin typeface="Calibri" panose="020F0502020204030204" pitchFamily="34" charset="0"/>
                <a:cs typeface="Calibri" panose="020F0502020204030204" pitchFamily="34" charset="0"/>
              </a:rPr>
              <a:t>to college, you’re stepping out of your parents’ </a:t>
            </a:r>
            <a:r>
              <a:rPr lang="en-US" altLang="zh-CN" sz="2400" kern="100" dirty="0">
                <a:solidFill>
                  <a:srgbClr val="C00000"/>
                </a:solidFill>
                <a:latin typeface="Calibri" panose="020F0502020204030204" pitchFamily="34" charset="0"/>
                <a:cs typeface="Calibri" panose="020F0502020204030204" pitchFamily="34" charset="0"/>
              </a:rPr>
              <a:t>bubble</a:t>
            </a:r>
            <a:r>
              <a:rPr lang="en-US" altLang="zh-CN" sz="2400" kern="100" dirty="0">
                <a:latin typeface="Calibri" panose="020F0502020204030204" pitchFamily="34" charset="0"/>
                <a:cs typeface="Calibri" panose="020F0502020204030204" pitchFamily="34" charset="0"/>
              </a:rPr>
              <a:t> of influence. (Para 1)</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head off:</a:t>
            </a:r>
            <a:r>
              <a:rPr lang="en-US" altLang="zh-CN" sz="2400" kern="100" dirty="0">
                <a:latin typeface="Calibri" panose="020F0502020204030204" pitchFamily="34" charset="0"/>
                <a:cs typeface="Calibri" panose="020F0502020204030204" pitchFamily="34" charset="0"/>
              </a:rPr>
              <a:t> to depart or set out</a:t>
            </a:r>
          </a:p>
          <a:p>
            <a:pPr algn="just">
              <a:lnSpc>
                <a:spcPct val="114000"/>
              </a:lnSpc>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What time are you heading off?</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bubble:</a:t>
            </a:r>
            <a:r>
              <a:rPr lang="en-US" altLang="zh-CN" sz="2400" kern="100" dirty="0">
                <a:latin typeface="Calibri" panose="020F0502020204030204" pitchFamily="34" charset="0"/>
                <a:cs typeface="Calibri" panose="020F0502020204030204" pitchFamily="34" charset="0"/>
              </a:rPr>
              <a:t> a small, hallow ball of soapy liquid that is floating in the air or standing on a surface. Here, the author compares the influence of one’s parents to a bubble.</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370087129"/>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1" t="12213" r="21125" b="10787"/>
          <a:stretch/>
        </p:blipFill>
        <p:spPr>
          <a:xfrm>
            <a:off x="-1" y="0"/>
            <a:ext cx="12192001" cy="6858000"/>
          </a:xfrm>
          <a:prstGeom prst="rect">
            <a:avLst/>
          </a:prstGeom>
        </p:spPr>
      </p:pic>
      <p:sp>
        <p:nvSpPr>
          <p:cNvPr id="17" name="矩形 16"/>
          <p:cNvSpPr/>
          <p:nvPr/>
        </p:nvSpPr>
        <p:spPr>
          <a:xfrm>
            <a:off x="0" y="2350135"/>
            <a:ext cx="12192000" cy="179260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505453" y="2694193"/>
            <a:ext cx="11255004" cy="938719"/>
          </a:xfrm>
          <a:prstGeom prst="rect">
            <a:avLst/>
          </a:prstGeom>
        </p:spPr>
        <p:txBody>
          <a:bodyPr wrap="none">
            <a:spAutoFit/>
          </a:bodyPr>
          <a:lstStyle/>
          <a:p>
            <a:pPr algn="ctr"/>
            <a:r>
              <a:rPr lang="en-US" altLang="zh-CN" sz="5500" dirty="0">
                <a:ln w="0"/>
                <a:latin typeface="Americana XBd BT" panose="02020804070706020304" pitchFamily="18" charset="0"/>
              </a:rPr>
              <a:t>Learning to Manage My Money</a:t>
            </a:r>
          </a:p>
        </p:txBody>
      </p:sp>
      <p:sp>
        <p:nvSpPr>
          <p:cNvPr id="18" name="矩形 17"/>
          <p:cNvSpPr/>
          <p:nvPr/>
        </p:nvSpPr>
        <p:spPr>
          <a:xfrm>
            <a:off x="486785" y="2679455"/>
            <a:ext cx="11255004" cy="938719"/>
          </a:xfrm>
          <a:prstGeom prst="rect">
            <a:avLst/>
          </a:prstGeom>
        </p:spPr>
        <p:txBody>
          <a:bodyPr wrap="none">
            <a:spAutoFit/>
          </a:bodyPr>
          <a:lstStyle/>
          <a:p>
            <a:pPr algn="ctr"/>
            <a:r>
              <a:rPr lang="en-US" altLang="zh-CN" sz="5500" dirty="0">
                <a:ln w="0"/>
                <a:solidFill>
                  <a:schemeClr val="bg1"/>
                </a:solidFill>
                <a:latin typeface="Americana XBd BT" panose="02020804070706020304" pitchFamily="18" charset="0"/>
              </a:rPr>
              <a:t>Learning to Manage My Money</a:t>
            </a:r>
          </a:p>
        </p:txBody>
      </p:sp>
      <p:sp>
        <p:nvSpPr>
          <p:cNvPr id="12" name="矩形 11"/>
          <p:cNvSpPr/>
          <p:nvPr/>
        </p:nvSpPr>
        <p:spPr>
          <a:xfrm>
            <a:off x="472116" y="2657113"/>
            <a:ext cx="11255004" cy="938719"/>
          </a:xfrm>
          <a:prstGeom prst="rect">
            <a:avLst/>
          </a:prstGeom>
        </p:spPr>
        <p:txBody>
          <a:bodyPr wrap="none">
            <a:spAutoFit/>
          </a:bodyPr>
          <a:lstStyle/>
          <a:p>
            <a:pPr algn="ctr"/>
            <a:r>
              <a:rPr lang="en-US" altLang="zh-CN" sz="5500" dirty="0">
                <a:ln w="0"/>
                <a:solidFill>
                  <a:srgbClr val="2D7CB1"/>
                </a:solidFill>
                <a:latin typeface="Americana XBd BT" panose="02020804070706020304" pitchFamily="18" charset="0"/>
              </a:rPr>
              <a:t>Learning to Manage My Money</a:t>
            </a:r>
          </a:p>
        </p:txBody>
      </p:sp>
      <p:grpSp>
        <p:nvGrpSpPr>
          <p:cNvPr id="14340" name="组合 7"/>
          <p:cNvGrpSpPr/>
          <p:nvPr/>
        </p:nvGrpSpPr>
        <p:grpSpPr>
          <a:xfrm>
            <a:off x="-3810" y="650240"/>
            <a:ext cx="2903855" cy="735330"/>
            <a:chOff x="0" y="194743"/>
            <a:chExt cx="3126179" cy="569433"/>
          </a:xfrm>
        </p:grpSpPr>
        <p:sp>
          <p:nvSpPr>
            <p:cNvPr id="2" name="圆角矩形 1"/>
            <p:cNvSpPr/>
            <p:nvPr/>
          </p:nvSpPr>
          <p:spPr>
            <a:xfrm>
              <a:off x="173209" y="194743"/>
              <a:ext cx="2952970" cy="569433"/>
            </a:xfrm>
            <a:prstGeom prst="roundRect">
              <a:avLst>
                <a:gd name="adj" fmla="val 9976"/>
              </a:avLst>
            </a:prstGeom>
            <a:solidFill>
              <a:schemeClr val="accent4">
                <a:lumMod val="60000"/>
                <a:lumOff val="40000"/>
              </a:schemeClr>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5">
                    <a:lumMod val="40000"/>
                    <a:lumOff val="60000"/>
                  </a:schemeClr>
                </a:solidFill>
                <a:effectLst/>
                <a:uLnTx/>
                <a:uFillTx/>
                <a:latin typeface="+mn-lt"/>
                <a:ea typeface="+mn-ea"/>
                <a:cs typeface="+mn-cs"/>
              </a:endParaRPr>
            </a:p>
          </p:txBody>
        </p:sp>
        <p:grpSp>
          <p:nvGrpSpPr>
            <p:cNvPr id="14350" name="组合 9"/>
            <p:cNvGrpSpPr/>
            <p:nvPr/>
          </p:nvGrpSpPr>
          <p:grpSpPr>
            <a:xfrm>
              <a:off x="0" y="290669"/>
              <a:ext cx="424561" cy="355906"/>
              <a:chOff x="469900" y="728859"/>
              <a:chExt cx="424561" cy="355906"/>
            </a:xfrm>
          </p:grpSpPr>
          <p:sp>
            <p:nvSpPr>
              <p:cNvPr id="19" name="椭圆 18"/>
              <p:cNvSpPr>
                <a:spLocks noChangeArrowheads="1"/>
              </p:cNvSpPr>
              <p:nvPr/>
            </p:nvSpPr>
            <p:spPr bwMode="auto">
              <a:xfrm rot="-5400000">
                <a:off x="738012" y="928719"/>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椭圆 19"/>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1" name="椭圆 20"/>
              <p:cNvSpPr>
                <a:spLocks noChangeArrowheads="1"/>
              </p:cNvSpPr>
              <p:nvPr/>
            </p:nvSpPr>
            <p:spPr bwMode="auto">
              <a:xfrm rot="-5400000">
                <a:off x="738012" y="728863"/>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2" name="椭圆 2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圆角矩形 2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4" name="圆角矩形 2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5" name="圆角矩形 2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6" name="圆角矩形 2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grpSp>
      <p:sp>
        <p:nvSpPr>
          <p:cNvPr id="11" name="矩形 10"/>
          <p:cNvSpPr/>
          <p:nvPr/>
        </p:nvSpPr>
        <p:spPr>
          <a:xfrm>
            <a:off x="815133" y="572502"/>
            <a:ext cx="1843405" cy="891540"/>
          </a:xfrm>
          <a:prstGeom prst="rect">
            <a:avLst/>
          </a:prstGeom>
        </p:spPr>
        <p:txBody>
          <a:bodyPr wrap="none">
            <a:spAutoFit/>
          </a:bodyPr>
          <a:lstStyle/>
          <a:p>
            <a:pPr lvl="0"/>
            <a:r>
              <a:rPr lang="en-US" altLang="zh-CN" sz="5200" b="1" dirty="0">
                <a:solidFill>
                  <a:schemeClr val="bg1"/>
                </a:solidFill>
              </a:rPr>
              <a:t>Unit 6</a:t>
            </a:r>
            <a:endParaRPr lang="en-US" sz="5200" dirty="0">
              <a:solidFill>
                <a:schemeClr val="bg1"/>
              </a:solidFill>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360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2.   This is the best way to take responsibility for your money and avoid falling into debt, which can be </a:t>
            </a:r>
            <a:r>
              <a:rPr lang="en-US" altLang="zh-CN" sz="2400" kern="100" dirty="0">
                <a:solidFill>
                  <a:srgbClr val="C00000"/>
                </a:solidFill>
                <a:latin typeface="Calibri" panose="020F0502020204030204" pitchFamily="34" charset="0"/>
                <a:cs typeface="Calibri" panose="020F0502020204030204" pitchFamily="34" charset="0"/>
              </a:rPr>
              <a:t>a noose around your neck </a:t>
            </a:r>
            <a:r>
              <a:rPr lang="en-US" altLang="zh-CN" sz="2400" kern="100" dirty="0">
                <a:latin typeface="Calibri" panose="020F0502020204030204" pitchFamily="34" charset="0"/>
                <a:cs typeface="Calibri" panose="020F0502020204030204" pitchFamily="34" charset="0"/>
              </a:rPr>
              <a:t>for years to come. (Para 3)</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a noose around one’s neck:</a:t>
            </a:r>
            <a:r>
              <a:rPr lang="en-US" altLang="zh-CN" sz="2400" kern="100" dirty="0">
                <a:latin typeface="Calibri" panose="020F0502020204030204" pitchFamily="34" charset="0"/>
                <a:cs typeface="Calibri" panose="020F0502020204030204" pitchFamily="34" charset="0"/>
              </a:rPr>
              <a:t> the noose, also known as the hangman’s knot, is used for killing someone by hanging him. Here, the phrase is used in a figurative way to mean something that traps people in a difficult situation.</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98209873"/>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360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t>3.   In short, it helps you to </a:t>
            </a:r>
            <a:r>
              <a:rPr lang="en-US" altLang="zh-CN" sz="2400" kern="100" dirty="0">
                <a:solidFill>
                  <a:srgbClr val="C00000"/>
                </a:solidFill>
                <a:latin typeface="Calibri" panose="020F0502020204030204" pitchFamily="34" charset="0"/>
                <a:cs typeface="Calibri" panose="020F0502020204030204" pitchFamily="34" charset="0"/>
              </a:rPr>
              <a:t>live within your means</a:t>
            </a:r>
            <a:r>
              <a:rPr lang="en-US" altLang="zh-CN" sz="2400" kern="100" dirty="0"/>
              <a:t>. (Para 6)</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means:</a:t>
            </a:r>
            <a:r>
              <a:rPr lang="en-US" altLang="zh-CN" sz="2400" kern="100" dirty="0"/>
              <a:t> (always in its plural form) money, for example from an income, that allows you to buy things</a:t>
            </a:r>
          </a:p>
          <a:p>
            <a:pPr algn="just">
              <a:lnSpc>
                <a:spcPct val="114000"/>
              </a:lnSpc>
            </a:pPr>
            <a:r>
              <a:rPr lang="en-US" altLang="zh-CN" sz="2400" i="1" kern="100" dirty="0"/>
              <a:t>e.g. </a:t>
            </a:r>
            <a:r>
              <a:rPr lang="en-US" altLang="zh-CN" sz="2400" kern="100" dirty="0"/>
              <a:t>He has the means to buy half the houses in the street if he wanted to.</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live within one’s means: </a:t>
            </a:r>
            <a:r>
              <a:rPr lang="en-US" altLang="zh-CN" sz="2400" kern="100" dirty="0"/>
              <a:t>to spend less money than one receives as income</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007126700"/>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357073"/>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4.  “[and] having a discipline about spending on </a:t>
            </a:r>
            <a:r>
              <a:rPr lang="en-US" altLang="zh-CN" sz="2400" kern="100" dirty="0">
                <a:solidFill>
                  <a:srgbClr val="C00000"/>
                </a:solidFill>
                <a:latin typeface="Calibri" panose="020F0502020204030204" pitchFamily="34" charset="0"/>
                <a:cs typeface="Calibri" panose="020F0502020204030204" pitchFamily="34" charset="0"/>
              </a:rPr>
              <a:t>discretionary </a:t>
            </a:r>
            <a:r>
              <a:rPr lang="en-US" altLang="zh-CN" sz="2400" dirty="0">
                <a:latin typeface="Calibri" panose="020F0502020204030204" pitchFamily="34" charset="0"/>
                <a:cs typeface="Calibri" panose="020F0502020204030204" pitchFamily="34" charset="0"/>
              </a:rPr>
              <a:t>items.” (Para 6)</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discretionary:</a:t>
            </a:r>
            <a:r>
              <a:rPr lang="en-US" altLang="zh-CN" sz="2400" dirty="0">
                <a:latin typeface="Calibri" panose="020F0502020204030204" pitchFamily="34" charset="0"/>
                <a:cs typeface="Calibri" panose="020F0502020204030204" pitchFamily="34" charset="0"/>
              </a:rPr>
              <a:t> not decided by rules, but decided according to the judgement of someone, usually an authority, about what is necessary in each particular situation</a:t>
            </a:r>
          </a:p>
          <a:p>
            <a:pPr algn="just">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John was eligible for a discretionary grant for his university course.</a:t>
            </a:r>
          </a:p>
          <a:p>
            <a:pPr algn="just">
              <a:lnSpc>
                <a:spcPct val="114000"/>
              </a:lnSpc>
            </a:pPr>
            <a:r>
              <a:rPr lang="en-US" altLang="zh-CN" sz="2400" dirty="0">
                <a:latin typeface="Calibri" panose="020F0502020204030204" pitchFamily="34" charset="0"/>
                <a:cs typeface="Calibri" panose="020F0502020204030204" pitchFamily="34" charset="0"/>
              </a:rPr>
              <a:t>Here, “discretionary” is used to describe an amount of money in a budget that can be reduced if necessary.</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272376727"/>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433965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05000"/>
              </a:lnSpc>
            </a:pPr>
            <a:r>
              <a:rPr lang="en-US" altLang="zh-CN" sz="2400" kern="100" dirty="0">
                <a:latin typeface="Calibri" panose="020F0502020204030204" pitchFamily="34" charset="0"/>
                <a:cs typeface="Calibri" panose="020F0502020204030204" pitchFamily="34" charset="0"/>
              </a:rPr>
              <a:t>5.	... but once it becomes </a:t>
            </a:r>
            <a:r>
              <a:rPr lang="en-US" altLang="zh-CN" sz="2400" kern="100" dirty="0">
                <a:solidFill>
                  <a:srgbClr val="C00000"/>
                </a:solidFill>
                <a:latin typeface="Calibri" panose="020F0502020204030204" pitchFamily="34" charset="0"/>
                <a:cs typeface="Calibri" panose="020F0502020204030204" pitchFamily="34" charset="0"/>
              </a:rPr>
              <a:t>second nature</a:t>
            </a:r>
            <a:r>
              <a:rPr lang="en-US" altLang="zh-CN" sz="2400" kern="100" dirty="0">
                <a:latin typeface="Calibri" panose="020F0502020204030204" pitchFamily="34" charset="0"/>
                <a:cs typeface="Calibri" panose="020F0502020204030204" pitchFamily="34" charset="0"/>
              </a:rPr>
              <a:t>, it can </a:t>
            </a:r>
            <a:r>
              <a:rPr lang="en-US" altLang="zh-CN" sz="2400" kern="100" dirty="0">
                <a:solidFill>
                  <a:srgbClr val="C00000"/>
                </a:solidFill>
                <a:latin typeface="Calibri" panose="020F0502020204030204" pitchFamily="34" charset="0"/>
                <a:cs typeface="Calibri" panose="020F0502020204030204" pitchFamily="34" charset="0"/>
              </a:rPr>
              <a:t>pay</a:t>
            </a:r>
            <a:r>
              <a:rPr lang="en-US" altLang="zh-CN" sz="2400" kern="100" dirty="0">
                <a:latin typeface="Calibri" panose="020F0502020204030204" pitchFamily="34" charset="0"/>
                <a:cs typeface="Calibri" panose="020F0502020204030204" pitchFamily="34" charset="0"/>
              </a:rPr>
              <a:t> lifelong </a:t>
            </a:r>
            <a:r>
              <a:rPr lang="en-US" altLang="zh-CN" sz="2400" kern="100" dirty="0">
                <a:solidFill>
                  <a:srgbClr val="C00000"/>
                </a:solidFill>
                <a:latin typeface="Calibri" panose="020F0502020204030204" pitchFamily="34" charset="0"/>
                <a:cs typeface="Calibri" panose="020F0502020204030204" pitchFamily="34" charset="0"/>
              </a:rPr>
              <a:t>dividends</a:t>
            </a:r>
            <a:r>
              <a:rPr lang="en-US" altLang="zh-CN" sz="2400" kern="100" dirty="0">
                <a:latin typeface="Calibri" panose="020F0502020204030204" pitchFamily="34" charset="0"/>
                <a:cs typeface="Calibri" panose="020F0502020204030204" pitchFamily="34" charset="0"/>
              </a:rPr>
              <a:t>. (Para 8)</a:t>
            </a:r>
          </a:p>
          <a:p>
            <a:pPr algn="just">
              <a:lnSpc>
                <a:spcPct val="105000"/>
              </a:lnSpc>
            </a:pPr>
            <a:r>
              <a:rPr lang="en-US" altLang="zh-CN" sz="2400" kern="100" dirty="0">
                <a:solidFill>
                  <a:srgbClr val="C00000"/>
                </a:solidFill>
                <a:latin typeface="Calibri" panose="020F0502020204030204" pitchFamily="34" charset="0"/>
                <a:cs typeface="Calibri" panose="020F0502020204030204" pitchFamily="34" charset="0"/>
              </a:rPr>
              <a:t>second nature: </a:t>
            </a:r>
            <a:r>
              <a:rPr lang="en-US" altLang="zh-CN" sz="2400" kern="100" dirty="0">
                <a:latin typeface="Calibri" panose="020F0502020204030204" pitchFamily="34" charset="0"/>
                <a:cs typeface="Calibri" panose="020F0502020204030204" pitchFamily="34" charset="0"/>
              </a:rPr>
              <a:t>a characteristic or habit in someone that appears to be instinctive because that person has behaved in a particular way so often</a:t>
            </a:r>
          </a:p>
          <a:p>
            <a:pPr algn="just">
              <a:lnSpc>
                <a:spcPct val="105000"/>
              </a:lnSpc>
            </a:pPr>
            <a:r>
              <a:rPr lang="en-US" altLang="zh-CN" sz="2400" kern="100" dirty="0">
                <a:solidFill>
                  <a:srgbClr val="C00000"/>
                </a:solidFill>
                <a:latin typeface="Calibri" panose="020F0502020204030204" pitchFamily="34" charset="0"/>
                <a:cs typeface="Calibri" panose="020F0502020204030204" pitchFamily="34" charset="0"/>
              </a:rPr>
              <a:t>pay dividends: </a:t>
            </a:r>
            <a:r>
              <a:rPr lang="en-US" altLang="zh-CN" sz="2400" kern="100" dirty="0">
                <a:latin typeface="Calibri" panose="020F0502020204030204" pitchFamily="34" charset="0"/>
                <a:cs typeface="Calibri" panose="020F0502020204030204" pitchFamily="34" charset="0"/>
              </a:rPr>
              <a:t>A dividend is a payment of profits that is divided among all the shareholders of a company. Here the extended meaning of “pay dividends” is “to cause or produce good results in the future, or to bring advantages at a later stage”.</a:t>
            </a:r>
          </a:p>
          <a:p>
            <a:pPr algn="just">
              <a:lnSpc>
                <a:spcPct val="105000"/>
              </a:lnSpc>
            </a:pPr>
            <a:r>
              <a:rPr lang="en-US" altLang="zh-CN" sz="2400" i="1" kern="100" dirty="0">
                <a:latin typeface="Calibri" panose="020F0502020204030204" pitchFamily="34" charset="0"/>
                <a:cs typeface="Calibri" panose="020F0502020204030204" pitchFamily="34" charset="0"/>
              </a:rPr>
              <a:t>e.g.</a:t>
            </a:r>
            <a:r>
              <a:rPr lang="en-US" altLang="zh-CN" sz="2400" kern="100" dirty="0">
                <a:latin typeface="Calibri" panose="020F0502020204030204" pitchFamily="34" charset="0"/>
                <a:cs typeface="Calibri" panose="020F0502020204030204" pitchFamily="34" charset="0"/>
              </a:rPr>
              <a:t> Being disciplined in the way you study now will pay dividends by the time your exams come around.</a:t>
            </a:r>
          </a:p>
          <a:p>
            <a:pPr algn="just">
              <a:lnSpc>
                <a:spcPct val="105000"/>
              </a:lnSpc>
            </a:pPr>
            <a:r>
              <a:rPr lang="en-US" altLang="zh-CN" sz="2400" b="1" kern="100" dirty="0">
                <a:latin typeface="Calibri" panose="020F0502020204030204" pitchFamily="34" charset="0"/>
                <a:cs typeface="Calibri" panose="020F0502020204030204" pitchFamily="34" charset="0"/>
              </a:rPr>
              <a:t>Paraphrase</a:t>
            </a:r>
            <a:r>
              <a:rPr lang="en-US" altLang="zh-CN" sz="2400" kern="100" dirty="0">
                <a:latin typeface="Calibri" panose="020F0502020204030204" pitchFamily="34" charset="0"/>
                <a:cs typeface="Calibri" panose="020F0502020204030204" pitchFamily="34" charset="0"/>
              </a:rPr>
              <a:t>: Once you develop the habit of spending less than what you get, you will benefit from it in your whole life.</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669266733"/>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360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t>6.	And if beer and other recreational beverages represent a significant line item in your monthly budget, it may be time to rethink your financial priorities. (Para 8)</a:t>
            </a:r>
          </a:p>
          <a:p>
            <a:pPr algn="just">
              <a:lnSpc>
                <a:spcPct val="114000"/>
              </a:lnSpc>
            </a:pPr>
            <a:r>
              <a:rPr lang="en-US" altLang="zh-CN" sz="2400" b="1" kern="100" dirty="0"/>
              <a:t>Paraphrase</a:t>
            </a:r>
            <a:r>
              <a:rPr lang="en-US" altLang="zh-CN" sz="2400" kern="100" dirty="0"/>
              <a:t>: If your cost in nonessentials (such as beer and drinks for fun) occupies a large proportion of your monthly bill, it is time for you to reconsider what should be the most important things in your spending.</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277542278"/>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778086"/>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t>7.	Using a credit card means you don’t have to carry around a lot of cash, can </a:t>
            </a:r>
            <a:r>
              <a:rPr lang="en-US" altLang="zh-CN" sz="2400" kern="100" dirty="0">
                <a:solidFill>
                  <a:srgbClr val="C00000"/>
                </a:solidFill>
                <a:latin typeface="Calibri" panose="020F0502020204030204" pitchFamily="34" charset="0"/>
                <a:cs typeface="Calibri" panose="020F0502020204030204" pitchFamily="34" charset="0"/>
              </a:rPr>
              <a:t>give you a leg up</a:t>
            </a:r>
            <a:r>
              <a:rPr lang="en-US" altLang="zh-CN" sz="2400" kern="100" dirty="0"/>
              <a:t> on </a:t>
            </a:r>
            <a:r>
              <a:rPr lang="en-US" altLang="zh-CN" sz="2400" kern="100" dirty="0">
                <a:solidFill>
                  <a:srgbClr val="C00000"/>
                </a:solidFill>
                <a:latin typeface="Calibri" panose="020F0502020204030204" pitchFamily="34" charset="0"/>
                <a:cs typeface="Calibri" panose="020F0502020204030204" pitchFamily="34" charset="0"/>
              </a:rPr>
              <a:t>tracking</a:t>
            </a:r>
            <a:r>
              <a:rPr lang="en-US" altLang="zh-CN" sz="2400" kern="100" dirty="0"/>
              <a:t> your spending, ... (Para 9)</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give sb. a leg up:</a:t>
            </a:r>
            <a:r>
              <a:rPr lang="en-US" altLang="zh-CN" sz="2400" kern="100" dirty="0"/>
              <a:t> to help somebody</a:t>
            </a:r>
          </a:p>
          <a:p>
            <a:pPr algn="just">
              <a:lnSpc>
                <a:spcPct val="114000"/>
              </a:lnSpc>
            </a:pPr>
            <a:r>
              <a:rPr lang="en-US" altLang="zh-CN" sz="2400" i="1" kern="100" dirty="0"/>
              <a:t>e.g. </a:t>
            </a:r>
            <a:r>
              <a:rPr lang="en-US" altLang="zh-CN" sz="2400" kern="100" dirty="0"/>
              <a:t>Our after-school programme is aimed at giving students a leg up in any subject they are having difficulty with.</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track:</a:t>
            </a:r>
            <a:r>
              <a:rPr lang="en-US" altLang="zh-CN" sz="2400" kern="100" dirty="0"/>
              <a:t> to follow the development or progress of something</a:t>
            </a:r>
          </a:p>
          <a:p>
            <a:pPr algn="just">
              <a:lnSpc>
                <a:spcPct val="114000"/>
              </a:lnSpc>
            </a:pPr>
            <a:r>
              <a:rPr lang="en-US" altLang="zh-CN" sz="2400" i="1" kern="100" dirty="0"/>
              <a:t>e.g. </a:t>
            </a:r>
            <a:r>
              <a:rPr lang="en-US" altLang="zh-CN" sz="2400" kern="100" dirty="0"/>
              <a:t>The military use radar satellites to track targets through clouds and at night.</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03849785"/>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1504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8.	And, if you pay it off in full each time it arrives, the interest won’t become too </a:t>
            </a:r>
            <a:r>
              <a:rPr lang="en-US" altLang="zh-CN" sz="2400" kern="100" dirty="0">
                <a:solidFill>
                  <a:srgbClr val="C00000"/>
                </a:solidFill>
                <a:latin typeface="Calibri" panose="020F0502020204030204" pitchFamily="34" charset="0"/>
                <a:cs typeface="Calibri" panose="020F0502020204030204" pitchFamily="34" charset="0"/>
              </a:rPr>
              <a:t>onerous</a:t>
            </a:r>
            <a:r>
              <a:rPr lang="en-US" altLang="zh-CN" sz="2400" kern="100" dirty="0">
                <a:latin typeface="Calibri" panose="020F0502020204030204" pitchFamily="34" charset="0"/>
                <a:cs typeface="Calibri" panose="020F0502020204030204" pitchFamily="34" charset="0"/>
              </a:rPr>
              <a:t>. (Para 9)</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onerous: </a:t>
            </a:r>
            <a:r>
              <a:rPr lang="en-US" altLang="zh-CN" sz="2400" kern="100" dirty="0">
                <a:latin typeface="Calibri" panose="020F0502020204030204" pitchFamily="34" charset="0"/>
                <a:cs typeface="Calibri" panose="020F0502020204030204" pitchFamily="34" charset="0"/>
              </a:rPr>
              <a:t>difficult to do or needing a lot of effort</a:t>
            </a:r>
          </a:p>
          <a:p>
            <a:pPr algn="just">
              <a:lnSpc>
                <a:spcPct val="114000"/>
              </a:lnSpc>
            </a:pPr>
            <a:r>
              <a:rPr lang="en-US" altLang="zh-CN" sz="2400" i="1" kern="100" dirty="0">
                <a:latin typeface="Calibri" panose="020F0502020204030204" pitchFamily="34" charset="0"/>
                <a:cs typeface="Calibri" panose="020F0502020204030204" pitchFamily="34" charset="0"/>
              </a:rPr>
              <a:t>e.g.</a:t>
            </a:r>
            <a:r>
              <a:rPr lang="en-US" altLang="zh-CN" sz="2400" kern="100" dirty="0">
                <a:latin typeface="Calibri" panose="020F0502020204030204" pitchFamily="34" charset="0"/>
                <a:cs typeface="Calibri" panose="020F0502020204030204" pitchFamily="34" charset="0"/>
              </a:rPr>
              <a:t> It is really an onerous task to find a peaceful solution for this dispute.</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258138351"/>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412323"/>
            <a:ext cx="10655935" cy="5092804"/>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9.	But it can be a bit of </a:t>
            </a:r>
            <a:r>
              <a:rPr lang="en-US" altLang="zh-CN" sz="2400" kern="100" dirty="0">
                <a:solidFill>
                  <a:srgbClr val="C00000"/>
                </a:solidFill>
                <a:latin typeface="Calibri" panose="020F0502020204030204" pitchFamily="34" charset="0"/>
                <a:cs typeface="Calibri" panose="020F0502020204030204" pitchFamily="34" charset="0"/>
              </a:rPr>
              <a:t>Catch-22</a:t>
            </a:r>
            <a:r>
              <a:rPr lang="en-US" altLang="zh-CN" sz="2400" kern="100" dirty="0">
                <a:latin typeface="Calibri" panose="020F0502020204030204" pitchFamily="34" charset="0"/>
                <a:cs typeface="Calibri" panose="020F0502020204030204" pitchFamily="34" charset="0"/>
              </a:rPr>
              <a:t> situation for college students ... (Para 9)</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Catch-22: </a:t>
            </a:r>
            <a:r>
              <a:rPr lang="en-US" altLang="zh-CN" sz="2400" kern="100" dirty="0">
                <a:latin typeface="Calibri" panose="020F0502020204030204" pitchFamily="34" charset="0"/>
                <a:cs typeface="Calibri" panose="020F0502020204030204" pitchFamily="34" charset="0"/>
              </a:rPr>
              <a:t>The term comes from the title of a 1961 novel by Joseph Heller, in which a fighter pilot attempts to avoid further combat missions under a statute stating that any pilot who willingly continues to fly missions is insane. However, he is thwarted by the pronouncement that if a pilot requests to stop flying, he proves his sanity by showing a concern for his own safety. Later, the term refers to a dilemma or difficult circumstance from which there is no escape because of mutually conflicting or dependent conditions.</a:t>
            </a:r>
          </a:p>
          <a:p>
            <a:pPr algn="just">
              <a:lnSpc>
                <a:spcPct val="114000"/>
              </a:lnSpc>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The company’s cost-reduction plan is a Catch-22—they need to lay off half the staff to keep the company open, but with so few people, they won’t be able to complete all the work that’s needed to earn enough revenue.</a:t>
            </a:r>
          </a:p>
        </p:txBody>
      </p:sp>
      <p:pic>
        <p:nvPicPr>
          <p:cNvPr id="11" name="图片 10"/>
          <p:cNvPicPr>
            <a:picLocks noChangeAspect="1"/>
          </p:cNvPicPr>
          <p:nvPr/>
        </p:nvPicPr>
        <p:blipFill>
          <a:blip r:embed="rId2"/>
          <a:stretch>
            <a:fillRect/>
          </a:stretch>
        </p:blipFill>
        <p:spPr>
          <a:xfrm>
            <a:off x="711120" y="1314395"/>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222426413"/>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09403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10.	And late payments often </a:t>
            </a:r>
            <a:r>
              <a:rPr lang="en-US" altLang="zh-CN" sz="2400" kern="100" dirty="0">
                <a:solidFill>
                  <a:srgbClr val="C00000"/>
                </a:solidFill>
                <a:latin typeface="Calibri" panose="020F0502020204030204" pitchFamily="34" charset="0"/>
                <a:cs typeface="Calibri" panose="020F0502020204030204" pitchFamily="34" charset="0"/>
              </a:rPr>
              <a:t>trigger</a:t>
            </a:r>
            <a:r>
              <a:rPr lang="en-US" altLang="zh-CN" sz="2400" dirty="0">
                <a:latin typeface="Calibri" panose="020F0502020204030204" pitchFamily="34" charset="0"/>
                <a:cs typeface="Calibri" panose="020F0502020204030204" pitchFamily="34" charset="0"/>
              </a:rPr>
              <a:t> higher interest rates. (Para 11)</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trigger: </a:t>
            </a:r>
            <a:r>
              <a:rPr lang="en-US" altLang="zh-CN" sz="2400" dirty="0">
                <a:latin typeface="Calibri" panose="020F0502020204030204" pitchFamily="34" charset="0"/>
                <a:cs typeface="Calibri" panose="020F0502020204030204" pitchFamily="34" charset="0"/>
              </a:rPr>
              <a:t>to cause something to begin, to happen or to exist</a:t>
            </a:r>
          </a:p>
          <a:p>
            <a:pPr algn="just">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Some people find that certain foods trigger their headaches.</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60346186"/>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1504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11.	... the card company might be willing to </a:t>
            </a:r>
            <a:r>
              <a:rPr lang="en-US" altLang="zh-CN" sz="2400" kern="100" dirty="0">
                <a:solidFill>
                  <a:srgbClr val="C00000"/>
                </a:solidFill>
                <a:latin typeface="Calibri" panose="020F0502020204030204" pitchFamily="34" charset="0"/>
                <a:cs typeface="Calibri" panose="020F0502020204030204" pitchFamily="34" charset="0"/>
              </a:rPr>
              <a:t>waive</a:t>
            </a:r>
            <a:r>
              <a:rPr lang="en-US" altLang="zh-CN" sz="2400" dirty="0">
                <a:latin typeface="Calibri" panose="020F0502020204030204" pitchFamily="34" charset="0"/>
                <a:cs typeface="Calibri" panose="020F0502020204030204" pitchFamily="34" charset="0"/>
              </a:rPr>
              <a:t> the fee or reduce it. (Para 11)</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waive:</a:t>
            </a:r>
            <a:r>
              <a:rPr lang="en-US" altLang="zh-CN" sz="2400" dirty="0">
                <a:latin typeface="Calibri" panose="020F0502020204030204" pitchFamily="34" charset="0"/>
                <a:cs typeface="Calibri" panose="020F0502020204030204" pitchFamily="34" charset="0"/>
              </a:rPr>
              <a:t> to choose not to demand something in a particular case, even though you have a legal or official right to do so</a:t>
            </a:r>
          </a:p>
          <a:p>
            <a:pPr algn="just">
              <a:lnSpc>
                <a:spcPct val="114000"/>
              </a:lnSpc>
            </a:pPr>
            <a:r>
              <a:rPr lang="en-US" altLang="zh-CN" sz="2400" i="1" dirty="0">
                <a:latin typeface="Calibri" panose="020F0502020204030204" pitchFamily="34" charset="0"/>
                <a:cs typeface="Calibri" panose="020F0502020204030204" pitchFamily="34" charset="0"/>
              </a:rPr>
              <a:t>e.g.</a:t>
            </a:r>
            <a:r>
              <a:rPr lang="en-US" altLang="zh-CN" sz="2400" dirty="0">
                <a:latin typeface="Calibri" panose="020F0502020204030204" pitchFamily="34" charset="0"/>
                <a:cs typeface="Calibri" panose="020F0502020204030204" pitchFamily="34" charset="0"/>
              </a:rPr>
              <a:t> The bank waived the charge on the client, because it was their own fault.</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076004048"/>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10970"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16" name="矩形 15"/>
          <p:cNvSpPr/>
          <p:nvPr>
            <p:custDataLst>
              <p:tags r:id="rId3"/>
            </p:custDataLst>
          </p:nvPr>
        </p:nvSpPr>
        <p:spPr>
          <a:xfrm>
            <a:off x="0" y="0"/>
            <a:ext cx="3505228"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5"/>
            </p:custDataLst>
          </p:nvPr>
        </p:nvSpPr>
        <p:spPr>
          <a:xfrm>
            <a:off x="3505835" y="304800"/>
            <a:ext cx="8228965" cy="6096000"/>
          </a:xfrm>
          <a:prstGeom prst="rect">
            <a:avLst/>
          </a:prstGeom>
          <a:noFill/>
          <a:ln w="19050">
            <a:solidFill>
              <a:srgbClr val="F2F2F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形状 6"/>
          <p:cNvSpPr>
            <a:spLocks noChangeAspect="1"/>
          </p:cNvSpPr>
          <p:nvPr>
            <p:custDataLst>
              <p:tags r:id="rId6"/>
            </p:custDataLst>
          </p:nvPr>
        </p:nvSpPr>
        <p:spPr>
          <a:xfrm rot="10800000">
            <a:off x="12914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20" name="任意多边形: 形状 7"/>
          <p:cNvSpPr>
            <a:spLocks noChangeAspect="1"/>
          </p:cNvSpPr>
          <p:nvPr>
            <p:custDataLst>
              <p:tags r:id="rId7"/>
            </p:custDataLst>
          </p:nvPr>
        </p:nvSpPr>
        <p:spPr>
          <a:xfrm rot="10800000">
            <a:off x="6866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nvSpPr>
        <p:spPr>
          <a:xfrm rot="5400000">
            <a:off x="12065" y="2119630"/>
            <a:ext cx="3635375" cy="798830"/>
          </a:xfrm>
          <a:prstGeom prst="rect">
            <a:avLst/>
          </a:prstGeom>
          <a:noFill/>
        </p:spPr>
        <p:txBody>
          <a:bodyPr wrap="square" rtlCol="0">
            <a:spAutoFit/>
          </a:bodyPr>
          <a:lstStyle/>
          <a:p>
            <a:pPr algn="l"/>
            <a:r>
              <a:rPr lang="en-US" altLang="zh-CN" sz="4600" b="1" dirty="0">
                <a:solidFill>
                  <a:srgbClr val="FFCC66"/>
                </a:solidFill>
                <a:effectLst/>
                <a:latin typeface="Broadway" panose="04040905080B02020502" pitchFamily="82" charset="0"/>
                <a:ea typeface="宋体" panose="02010600030101010101" pitchFamily="2" charset="-122"/>
                <a:cs typeface="Calibri" panose="020F0502020204030204" pitchFamily="34" charset="0"/>
              </a:rPr>
              <a:t>CONTENTS</a:t>
            </a:r>
          </a:p>
        </p:txBody>
      </p:sp>
      <p:sp>
        <p:nvSpPr>
          <p:cNvPr id="6" name="AutoShape 3"/>
          <p:cNvSpPr>
            <a:spLocks noChangeAspect="1" noChangeArrowheads="1" noTextEdit="1"/>
          </p:cNvSpPr>
          <p:nvPr/>
        </p:nvSpPr>
        <p:spPr bwMode="auto">
          <a:xfrm>
            <a:off x="3839845" y="100266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5">
            <a:hlinkClick r:id="rId9" action="ppaction://hlinksldjump"/>
          </p:cNvPr>
          <p:cNvSpPr/>
          <p:nvPr/>
        </p:nvSpPr>
        <p:spPr bwMode="auto">
          <a:xfrm>
            <a:off x="3841115" y="116205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6"/>
          <p:cNvSpPr/>
          <p:nvPr/>
        </p:nvSpPr>
        <p:spPr bwMode="auto">
          <a:xfrm>
            <a:off x="3841115" y="116205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Oval 7"/>
          <p:cNvSpPr>
            <a:spLocks noChangeArrowheads="1"/>
          </p:cNvSpPr>
          <p:nvPr/>
        </p:nvSpPr>
        <p:spPr bwMode="auto">
          <a:xfrm>
            <a:off x="4377690" y="129476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Oval 8"/>
          <p:cNvSpPr>
            <a:spLocks noChangeArrowheads="1"/>
          </p:cNvSpPr>
          <p:nvPr/>
        </p:nvSpPr>
        <p:spPr bwMode="auto">
          <a:xfrm>
            <a:off x="5262880" y="129476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9"/>
          <p:cNvSpPr/>
          <p:nvPr/>
        </p:nvSpPr>
        <p:spPr bwMode="auto">
          <a:xfrm>
            <a:off x="4415790" y="100139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0"/>
          <p:cNvSpPr/>
          <p:nvPr/>
        </p:nvSpPr>
        <p:spPr bwMode="auto">
          <a:xfrm>
            <a:off x="5302250" y="100139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1"/>
          <p:cNvSpPr/>
          <p:nvPr/>
        </p:nvSpPr>
        <p:spPr bwMode="auto">
          <a:xfrm>
            <a:off x="4434205" y="101854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2"/>
          <p:cNvSpPr/>
          <p:nvPr/>
        </p:nvSpPr>
        <p:spPr bwMode="auto">
          <a:xfrm>
            <a:off x="5319395" y="101854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3"/>
          <p:cNvSpPr/>
          <p:nvPr/>
        </p:nvSpPr>
        <p:spPr bwMode="auto">
          <a:xfrm>
            <a:off x="5713730" y="294195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4"/>
          <p:cNvSpPr/>
          <p:nvPr/>
        </p:nvSpPr>
        <p:spPr bwMode="auto">
          <a:xfrm>
            <a:off x="5713730" y="294195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AutoShape 3"/>
          <p:cNvSpPr>
            <a:spLocks noChangeAspect="1" noChangeArrowheads="1" noTextEdit="1"/>
          </p:cNvSpPr>
          <p:nvPr/>
        </p:nvSpPr>
        <p:spPr bwMode="auto">
          <a:xfrm>
            <a:off x="6384290" y="98171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5">
            <a:hlinkClick r:id="rId10" action="ppaction://hlinksldjump"/>
          </p:cNvPr>
          <p:cNvSpPr/>
          <p:nvPr/>
        </p:nvSpPr>
        <p:spPr bwMode="auto">
          <a:xfrm>
            <a:off x="6224905" y="1141095"/>
            <a:ext cx="2806065"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6"/>
          <p:cNvSpPr/>
          <p:nvPr/>
        </p:nvSpPr>
        <p:spPr bwMode="auto">
          <a:xfrm>
            <a:off x="6224905" y="1141095"/>
            <a:ext cx="2806065"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7"/>
          <p:cNvSpPr>
            <a:spLocks noChangeArrowheads="1"/>
          </p:cNvSpPr>
          <p:nvPr/>
        </p:nvSpPr>
        <p:spPr bwMode="auto">
          <a:xfrm>
            <a:off x="6922135" y="127381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Oval 8"/>
          <p:cNvSpPr>
            <a:spLocks noChangeArrowheads="1"/>
          </p:cNvSpPr>
          <p:nvPr/>
        </p:nvSpPr>
        <p:spPr bwMode="auto">
          <a:xfrm>
            <a:off x="7807325" y="127381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9"/>
          <p:cNvSpPr/>
          <p:nvPr/>
        </p:nvSpPr>
        <p:spPr bwMode="auto">
          <a:xfrm>
            <a:off x="6960235" y="98044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0"/>
          <p:cNvSpPr/>
          <p:nvPr/>
        </p:nvSpPr>
        <p:spPr bwMode="auto">
          <a:xfrm>
            <a:off x="7846695" y="98044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1"/>
          <p:cNvSpPr/>
          <p:nvPr/>
        </p:nvSpPr>
        <p:spPr bwMode="auto">
          <a:xfrm>
            <a:off x="6978650" y="99758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2"/>
          <p:cNvSpPr/>
          <p:nvPr/>
        </p:nvSpPr>
        <p:spPr bwMode="auto">
          <a:xfrm>
            <a:off x="7863840" y="99758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3"/>
          <p:cNvSpPr/>
          <p:nvPr/>
        </p:nvSpPr>
        <p:spPr bwMode="auto">
          <a:xfrm>
            <a:off x="8753475" y="292100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4"/>
          <p:cNvSpPr/>
          <p:nvPr/>
        </p:nvSpPr>
        <p:spPr bwMode="auto">
          <a:xfrm>
            <a:off x="8750300" y="292100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AutoShape 3"/>
          <p:cNvSpPr>
            <a:spLocks noChangeAspect="1" noChangeArrowheads="1" noTextEdit="1"/>
          </p:cNvSpPr>
          <p:nvPr/>
        </p:nvSpPr>
        <p:spPr bwMode="auto">
          <a:xfrm>
            <a:off x="9191625" y="100139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5">
            <a:hlinkClick r:id="rId11" action="ppaction://hlinksldjump"/>
          </p:cNvPr>
          <p:cNvSpPr/>
          <p:nvPr/>
        </p:nvSpPr>
        <p:spPr bwMode="auto">
          <a:xfrm>
            <a:off x="9192895" y="116078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6"/>
          <p:cNvSpPr/>
          <p:nvPr/>
        </p:nvSpPr>
        <p:spPr bwMode="auto">
          <a:xfrm>
            <a:off x="9192895" y="116078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Oval 7"/>
          <p:cNvSpPr>
            <a:spLocks noChangeArrowheads="1"/>
          </p:cNvSpPr>
          <p:nvPr/>
        </p:nvSpPr>
        <p:spPr bwMode="auto">
          <a:xfrm>
            <a:off x="9729470" y="129349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Oval 8"/>
          <p:cNvSpPr>
            <a:spLocks noChangeArrowheads="1"/>
          </p:cNvSpPr>
          <p:nvPr/>
        </p:nvSpPr>
        <p:spPr bwMode="auto">
          <a:xfrm>
            <a:off x="10614660" y="129349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9"/>
          <p:cNvSpPr/>
          <p:nvPr/>
        </p:nvSpPr>
        <p:spPr bwMode="auto">
          <a:xfrm>
            <a:off x="9767570" y="100012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10"/>
          <p:cNvSpPr/>
          <p:nvPr/>
        </p:nvSpPr>
        <p:spPr bwMode="auto">
          <a:xfrm>
            <a:off x="10654030" y="100012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11"/>
          <p:cNvSpPr/>
          <p:nvPr/>
        </p:nvSpPr>
        <p:spPr bwMode="auto">
          <a:xfrm>
            <a:off x="9785985" y="101727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2"/>
          <p:cNvSpPr/>
          <p:nvPr/>
        </p:nvSpPr>
        <p:spPr bwMode="auto">
          <a:xfrm>
            <a:off x="10671175" y="101727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3"/>
          <p:cNvSpPr/>
          <p:nvPr/>
        </p:nvSpPr>
        <p:spPr bwMode="auto">
          <a:xfrm>
            <a:off x="11065510" y="294068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4"/>
          <p:cNvSpPr/>
          <p:nvPr/>
        </p:nvSpPr>
        <p:spPr bwMode="auto">
          <a:xfrm>
            <a:off x="11065510" y="294068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AutoShape 3"/>
          <p:cNvSpPr>
            <a:spLocks noChangeAspect="1" noChangeArrowheads="1" noTextEdit="1"/>
          </p:cNvSpPr>
          <p:nvPr/>
        </p:nvSpPr>
        <p:spPr bwMode="auto">
          <a:xfrm>
            <a:off x="5424170" y="351472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5">
            <a:hlinkClick r:id="rId12" action="ppaction://hlinksldjump"/>
          </p:cNvPr>
          <p:cNvSpPr/>
          <p:nvPr/>
        </p:nvSpPr>
        <p:spPr bwMode="auto">
          <a:xfrm>
            <a:off x="5425440" y="367411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6"/>
          <p:cNvSpPr/>
          <p:nvPr/>
        </p:nvSpPr>
        <p:spPr bwMode="auto">
          <a:xfrm>
            <a:off x="5425440" y="367411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Oval 7"/>
          <p:cNvSpPr>
            <a:spLocks noChangeArrowheads="1"/>
          </p:cNvSpPr>
          <p:nvPr/>
        </p:nvSpPr>
        <p:spPr bwMode="auto">
          <a:xfrm>
            <a:off x="5962015" y="380682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Oval 8"/>
          <p:cNvSpPr>
            <a:spLocks noChangeArrowheads="1"/>
          </p:cNvSpPr>
          <p:nvPr/>
        </p:nvSpPr>
        <p:spPr bwMode="auto">
          <a:xfrm>
            <a:off x="6847205" y="380682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9"/>
          <p:cNvSpPr/>
          <p:nvPr/>
        </p:nvSpPr>
        <p:spPr bwMode="auto">
          <a:xfrm>
            <a:off x="6000115" y="351345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10"/>
          <p:cNvSpPr/>
          <p:nvPr/>
        </p:nvSpPr>
        <p:spPr bwMode="auto">
          <a:xfrm>
            <a:off x="6886575" y="351345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11"/>
          <p:cNvSpPr/>
          <p:nvPr/>
        </p:nvSpPr>
        <p:spPr bwMode="auto">
          <a:xfrm>
            <a:off x="6018530" y="353060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12"/>
          <p:cNvSpPr/>
          <p:nvPr/>
        </p:nvSpPr>
        <p:spPr bwMode="auto">
          <a:xfrm>
            <a:off x="6903720" y="353060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13"/>
          <p:cNvSpPr/>
          <p:nvPr/>
        </p:nvSpPr>
        <p:spPr bwMode="auto">
          <a:xfrm>
            <a:off x="7298055" y="545401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14"/>
          <p:cNvSpPr/>
          <p:nvPr/>
        </p:nvSpPr>
        <p:spPr bwMode="auto">
          <a:xfrm>
            <a:off x="7298055" y="545401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AutoShape 3"/>
          <p:cNvSpPr>
            <a:spLocks noChangeAspect="1" noChangeArrowheads="1" noTextEdit="1"/>
          </p:cNvSpPr>
          <p:nvPr/>
        </p:nvSpPr>
        <p:spPr bwMode="auto">
          <a:xfrm>
            <a:off x="7807325" y="349377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5">
            <a:hlinkClick r:id="rId13" action="ppaction://hlinksldjump"/>
          </p:cNvPr>
          <p:cNvSpPr/>
          <p:nvPr/>
        </p:nvSpPr>
        <p:spPr bwMode="auto">
          <a:xfrm>
            <a:off x="7808595" y="3653155"/>
            <a:ext cx="2145030"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6"/>
          <p:cNvSpPr/>
          <p:nvPr/>
        </p:nvSpPr>
        <p:spPr bwMode="auto">
          <a:xfrm>
            <a:off x="7808595" y="3653155"/>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7"/>
          <p:cNvSpPr>
            <a:spLocks noChangeArrowheads="1"/>
          </p:cNvSpPr>
          <p:nvPr/>
        </p:nvSpPr>
        <p:spPr bwMode="auto">
          <a:xfrm>
            <a:off x="8345170" y="378587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8"/>
          <p:cNvSpPr>
            <a:spLocks noChangeArrowheads="1"/>
          </p:cNvSpPr>
          <p:nvPr/>
        </p:nvSpPr>
        <p:spPr bwMode="auto">
          <a:xfrm>
            <a:off x="9230360" y="378587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9"/>
          <p:cNvSpPr/>
          <p:nvPr/>
        </p:nvSpPr>
        <p:spPr bwMode="auto">
          <a:xfrm>
            <a:off x="8383270" y="349250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10"/>
          <p:cNvSpPr/>
          <p:nvPr/>
        </p:nvSpPr>
        <p:spPr bwMode="auto">
          <a:xfrm>
            <a:off x="9269730" y="349250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11"/>
          <p:cNvSpPr/>
          <p:nvPr/>
        </p:nvSpPr>
        <p:spPr bwMode="auto">
          <a:xfrm>
            <a:off x="8401685" y="350964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12"/>
          <p:cNvSpPr/>
          <p:nvPr/>
        </p:nvSpPr>
        <p:spPr bwMode="auto">
          <a:xfrm>
            <a:off x="9286875" y="350964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13"/>
          <p:cNvSpPr/>
          <p:nvPr/>
        </p:nvSpPr>
        <p:spPr bwMode="auto">
          <a:xfrm>
            <a:off x="9681210" y="543306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14"/>
          <p:cNvSpPr/>
          <p:nvPr/>
        </p:nvSpPr>
        <p:spPr bwMode="auto">
          <a:xfrm>
            <a:off x="9681210" y="543306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文本框 105">
            <a:hlinkClick r:id="rId9" action="ppaction://hlinksldjump"/>
          </p:cNvPr>
          <p:cNvSpPr txBox="1"/>
          <p:nvPr/>
        </p:nvSpPr>
        <p:spPr>
          <a:xfrm>
            <a:off x="3950443" y="1869848"/>
            <a:ext cx="1888787"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Learning </a:t>
            </a:r>
          </a:p>
          <a:p>
            <a:pPr algn="ctr"/>
            <a:r>
              <a:rPr lang="en-US" altLang="zh-CN" sz="2400" dirty="0">
                <a:solidFill>
                  <a:schemeClr val="accent3">
                    <a:lumMod val="75000"/>
                  </a:schemeClr>
                </a:solidFill>
                <a:latin typeface="Broadway" panose="04040905080B02020502" pitchFamily="82" charset="0"/>
              </a:rPr>
              <a:t>Objectives</a:t>
            </a:r>
            <a:endParaRPr lang="en-US" altLang="zh-CN" sz="2400" dirty="0">
              <a:solidFill>
                <a:schemeClr val="accent3">
                  <a:lumMod val="75000"/>
                </a:schemeClr>
              </a:solidFill>
              <a:effectLst/>
              <a:latin typeface="Broadway" panose="04040905080B02020502" pitchFamily="82" charset="0"/>
              <a:ea typeface="宋体" panose="02010600030101010101" pitchFamily="2" charset="-122"/>
            </a:endParaRPr>
          </a:p>
        </p:txBody>
      </p:sp>
      <p:sp>
        <p:nvSpPr>
          <p:cNvPr id="107" name="文本框 106">
            <a:hlinkClick r:id="rId10" action="ppaction://hlinksldjump"/>
          </p:cNvPr>
          <p:cNvSpPr txBox="1"/>
          <p:nvPr/>
        </p:nvSpPr>
        <p:spPr>
          <a:xfrm>
            <a:off x="6230047" y="2055159"/>
            <a:ext cx="277800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About the Texts</a:t>
            </a:r>
          </a:p>
        </p:txBody>
      </p:sp>
      <p:sp>
        <p:nvSpPr>
          <p:cNvPr id="108" name="文本框 107">
            <a:hlinkClick r:id="rId11" action="ppaction://hlinksldjump"/>
          </p:cNvPr>
          <p:cNvSpPr txBox="1"/>
          <p:nvPr/>
        </p:nvSpPr>
        <p:spPr>
          <a:xfrm>
            <a:off x="9181815" y="1870374"/>
            <a:ext cx="2165786"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Pre-reading</a:t>
            </a:r>
          </a:p>
          <a:p>
            <a:pPr algn="ctr"/>
            <a:r>
              <a:rPr lang="en-US" altLang="zh-CN" sz="2400" dirty="0">
                <a:solidFill>
                  <a:schemeClr val="accent3">
                    <a:lumMod val="75000"/>
                  </a:schemeClr>
                </a:solidFill>
                <a:latin typeface="Broadway" panose="04040905080B02020502" pitchFamily="82" charset="0"/>
              </a:rPr>
              <a:t> Discussion</a:t>
            </a:r>
          </a:p>
        </p:txBody>
      </p:sp>
      <p:sp>
        <p:nvSpPr>
          <p:cNvPr id="109" name="文本框 108">
            <a:hlinkClick r:id="rId12" action="ppaction://hlinksldjump"/>
          </p:cNvPr>
          <p:cNvSpPr txBox="1"/>
          <p:nvPr/>
        </p:nvSpPr>
        <p:spPr>
          <a:xfrm>
            <a:off x="5910923" y="4489018"/>
            <a:ext cx="122097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A</a:t>
            </a:r>
          </a:p>
        </p:txBody>
      </p:sp>
      <p:sp>
        <p:nvSpPr>
          <p:cNvPr id="110" name="文本框 109">
            <a:hlinkClick r:id="rId13" action="ppaction://hlinksldjump"/>
          </p:cNvPr>
          <p:cNvSpPr txBox="1"/>
          <p:nvPr/>
        </p:nvSpPr>
        <p:spPr>
          <a:xfrm>
            <a:off x="8293814" y="4489018"/>
            <a:ext cx="1201739"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B</a:t>
            </a:r>
          </a:p>
        </p:txBody>
      </p:sp>
    </p:spTree>
    <p:custDataLst>
      <p:tags r:id="rId1"/>
    </p:custData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778086"/>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12.	Coughlin also warns students to </a:t>
            </a:r>
            <a:r>
              <a:rPr lang="en-US" altLang="zh-CN" sz="2400" kern="100" dirty="0">
                <a:solidFill>
                  <a:srgbClr val="C00000"/>
                </a:solidFill>
                <a:latin typeface="Calibri" panose="020F0502020204030204" pitchFamily="34" charset="0"/>
                <a:cs typeface="Calibri" panose="020F0502020204030204" pitchFamily="34" charset="0"/>
              </a:rPr>
              <a:t>watch out for</a:t>
            </a:r>
            <a:r>
              <a:rPr lang="en-US" altLang="zh-CN" sz="2400" kern="100" dirty="0">
                <a:latin typeface="Calibri" panose="020F0502020204030204" pitchFamily="34" charset="0"/>
                <a:cs typeface="Calibri" panose="020F0502020204030204" pitchFamily="34" charset="0"/>
              </a:rPr>
              <a:t> credit card </a:t>
            </a:r>
            <a:r>
              <a:rPr lang="en-US" altLang="zh-CN" sz="2400" kern="100" dirty="0">
                <a:solidFill>
                  <a:srgbClr val="C00000"/>
                </a:solidFill>
                <a:latin typeface="Calibri" panose="020F0502020204030204" pitchFamily="34" charset="0"/>
                <a:cs typeface="Calibri" panose="020F0502020204030204" pitchFamily="34" charset="0"/>
              </a:rPr>
              <a:t>scams</a:t>
            </a:r>
            <a:r>
              <a:rPr lang="en-US" altLang="zh-CN" sz="2400" kern="100" dirty="0">
                <a:latin typeface="Calibri" panose="020F0502020204030204" pitchFamily="34" charset="0"/>
                <a:cs typeface="Calibri" panose="020F0502020204030204" pitchFamily="34" charset="0"/>
              </a:rPr>
              <a:t> and avoid cards with unreasonably high fees and interest rates. (Para 14)</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watch out for sb/sth: </a:t>
            </a:r>
            <a:r>
              <a:rPr lang="en-US" altLang="zh-CN" sz="2400" kern="100" dirty="0">
                <a:latin typeface="Calibri" panose="020F0502020204030204" pitchFamily="34" charset="0"/>
                <a:cs typeface="Calibri" panose="020F0502020204030204" pitchFamily="34" charset="0"/>
              </a:rPr>
              <a:t>to make an effort to be aware of what is happening, so that you will notice it if anything bad or unusual happens</a:t>
            </a:r>
          </a:p>
          <a:p>
            <a:pPr algn="just">
              <a:lnSpc>
                <a:spcPct val="114000"/>
              </a:lnSpc>
            </a:pPr>
            <a:r>
              <a:rPr lang="en-US" altLang="zh-CN" sz="2400" i="1" kern="100" dirty="0">
                <a:latin typeface="Calibri" panose="020F0502020204030204" pitchFamily="34" charset="0"/>
                <a:cs typeface="Calibri" panose="020F0502020204030204" pitchFamily="34" charset="0"/>
              </a:rPr>
              <a:t>e.g.</a:t>
            </a:r>
            <a:r>
              <a:rPr lang="en-US" altLang="zh-CN" sz="2400" kern="100" dirty="0">
                <a:latin typeface="Calibri" panose="020F0502020204030204" pitchFamily="34" charset="0"/>
                <a:cs typeface="Calibri" panose="020F0502020204030204" pitchFamily="34" charset="0"/>
              </a:rPr>
              <a:t> Watch out for thieves round here.</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scam: </a:t>
            </a:r>
            <a:r>
              <a:rPr lang="en-US" altLang="zh-CN" sz="2400" kern="100" dirty="0">
                <a:latin typeface="Calibri" panose="020F0502020204030204" pitchFamily="34" charset="0"/>
                <a:cs typeface="Calibri" panose="020F0502020204030204" pitchFamily="34" charset="0"/>
              </a:rPr>
              <a:t>an illegal plan for making money, especially one that involves tricking people</a:t>
            </a:r>
          </a:p>
          <a:p>
            <a:pPr algn="just">
              <a:lnSpc>
                <a:spcPct val="114000"/>
              </a:lnSpc>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She was involved in an insurance scam, collecting on false accident claims.</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88516787"/>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1504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13.	Start saving for emergencies and for big purchases you may want to make </a:t>
            </a:r>
            <a:r>
              <a:rPr lang="en-US" altLang="zh-CN" sz="2400" kern="100" dirty="0">
                <a:solidFill>
                  <a:srgbClr val="C00000"/>
                </a:solidFill>
                <a:latin typeface="Calibri" panose="020F0502020204030204" pitchFamily="34" charset="0"/>
                <a:cs typeface="Calibri" panose="020F0502020204030204" pitchFamily="34" charset="0"/>
              </a:rPr>
              <a:t>down the road</a:t>
            </a:r>
            <a:r>
              <a:rPr lang="en-US" altLang="zh-CN" sz="2400" kern="100" dirty="0">
                <a:latin typeface="Calibri" panose="020F0502020204030204" pitchFamily="34" charset="0"/>
                <a:cs typeface="Calibri" panose="020F0502020204030204" pitchFamily="34" charset="0"/>
              </a:rPr>
              <a:t>. (Para 15)</a:t>
            </a:r>
            <a:endParaRPr lang="zh-CN" altLang="en-US"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down the road:</a:t>
            </a:r>
            <a:r>
              <a:rPr lang="en-US" altLang="zh-CN" sz="2400" kern="100" dirty="0">
                <a:latin typeface="Calibri" panose="020F0502020204030204" pitchFamily="34" charset="0"/>
                <a:cs typeface="Calibri" panose="020F0502020204030204" pitchFamily="34" charset="0"/>
              </a:rPr>
              <a:t> in the future</a:t>
            </a:r>
          </a:p>
          <a:p>
            <a:pPr algn="just">
              <a:lnSpc>
                <a:spcPct val="114000"/>
              </a:lnSpc>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Lots of things will have changed a few years down the road.</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a:extLst>
              <a:ext uri="{FF2B5EF4-FFF2-40B4-BE49-F238E27FC236}">
                <a16:creationId xmlns:a16="http://schemas.microsoft.com/office/drawing/2014/main" id="{F665140E-C468-4B4B-8297-99E6BF5F969A}"/>
              </a:ext>
            </a:extLst>
          </p:cNvPr>
          <p:cNvSpPr/>
          <p:nvPr/>
        </p:nvSpPr>
        <p:spPr>
          <a:xfrm>
            <a:off x="10995023" y="5816661"/>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032661"/>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04194" cy="3455305"/>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pPr lvl="0" algn="just">
              <a:lnSpc>
                <a:spcPct val="106000"/>
              </a:lnSpc>
              <a:spcBef>
                <a:spcPts val="345"/>
              </a:spcBef>
              <a:spcAft>
                <a:spcPts val="0"/>
              </a:spcAft>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1.  She found it difficult to establish a new ___________ after retirement.</a:t>
            </a:r>
          </a:p>
          <a:p>
            <a:pPr marL="457200" lvl="2"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 responsibility	B. routine	C. emergency	D. requirement</a:t>
            </a:r>
            <a:endParaRPr lang="zh-CN"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endParaRPr>
          </a:p>
          <a:p>
            <a:pPr lvl="0" algn="just">
              <a:lnSpc>
                <a:spcPct val="106000"/>
              </a:lnSpc>
              <a:spcBef>
                <a:spcPts val="345"/>
              </a:spcBef>
              <a:spcAft>
                <a:spcPts val="0"/>
              </a:spcAft>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2.  She   ___________ all her savings and left the country with the money.</a:t>
            </a:r>
          </a:p>
          <a:p>
            <a:pPr marL="457200" lvl="2"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 entangled	B. yielded	C. withdrew	       D. attributed</a:t>
            </a:r>
            <a:endParaRPr lang="zh-CN"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endParaRPr>
          </a:p>
          <a:p>
            <a:pPr lvl="0" algn="just">
              <a:lnSpc>
                <a:spcPct val="106000"/>
              </a:lnSpc>
              <a:spcBef>
                <a:spcPts val="345"/>
              </a:spcBef>
              <a:spcAft>
                <a:spcPts val="0"/>
              </a:spcAft>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3.  The soldiers showed perfect ___________ under fire.</a:t>
            </a:r>
          </a:p>
          <a:p>
            <a:pPr marL="457200" lvl="2"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 deadline	B. discipline	C. item	             D. recreation</a:t>
            </a:r>
            <a:endParaRPr lang="zh-CN"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0" name="文本框 19">
            <a:extLst>
              <a:ext uri="{FF2B5EF4-FFF2-40B4-BE49-F238E27FC236}">
                <a16:creationId xmlns:a16="http://schemas.microsoft.com/office/drawing/2014/main" id="{00338F17-8FDB-49CA-BD09-6502BDE4DB98}"/>
              </a:ext>
            </a:extLst>
          </p:cNvPr>
          <p:cNvSpPr txBox="1"/>
          <p:nvPr/>
        </p:nvSpPr>
        <p:spPr>
          <a:xfrm>
            <a:off x="6796920" y="2756925"/>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21" name="文本框 20">
            <a:extLst>
              <a:ext uri="{FF2B5EF4-FFF2-40B4-BE49-F238E27FC236}">
                <a16:creationId xmlns:a16="http://schemas.microsoft.com/office/drawing/2014/main" id="{B907EFD1-18D4-4B86-8379-6E414D08C2F4}"/>
              </a:ext>
            </a:extLst>
          </p:cNvPr>
          <p:cNvSpPr txBox="1"/>
          <p:nvPr/>
        </p:nvSpPr>
        <p:spPr>
          <a:xfrm>
            <a:off x="2434116" y="3641072"/>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22" name="文本框 21">
            <a:extLst>
              <a:ext uri="{FF2B5EF4-FFF2-40B4-BE49-F238E27FC236}">
                <a16:creationId xmlns:a16="http://schemas.microsoft.com/office/drawing/2014/main" id="{88F98EC4-1BBD-43DD-9747-BF5E825CCE5E}"/>
              </a:ext>
            </a:extLst>
          </p:cNvPr>
          <p:cNvSpPr txBox="1"/>
          <p:nvPr/>
        </p:nvSpPr>
        <p:spPr>
          <a:xfrm>
            <a:off x="5421534" y="4501657"/>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Tree>
    <p:extLst>
      <p:ext uri="{BB962C8B-B14F-4D97-AF65-F5344CB8AC3E}">
        <p14:creationId xmlns:p14="http://schemas.microsoft.com/office/powerpoint/2010/main" val="342545953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1283490" cy="3599383"/>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pPr marR="1961515" lvl="0">
              <a:lnSpc>
                <a:spcPct val="106000"/>
              </a:lnSpc>
              <a:spcAft>
                <a:spcPts val="0"/>
              </a:spcAft>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4.  Most children’s television programmes aim to educate and  _______ at the same time. </a:t>
            </a:r>
          </a:p>
          <a:p>
            <a:pPr marL="457200" marR="1961515" lvl="2">
              <a:lnSpc>
                <a:spcPct val="106000"/>
              </a:lnSpc>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 entertain      B. finance        C. endeavor	D. oversee</a:t>
            </a:r>
          </a:p>
          <a:p>
            <a:pPr>
              <a:lnSpc>
                <a:spcPct val="106000"/>
              </a:lnSpc>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5.  Too many abstract statements made his paper very ___________  to me.</a:t>
            </a:r>
          </a:p>
          <a:p>
            <a:pPr lvl="1">
              <a:lnSpc>
                <a:spcPct val="106000"/>
              </a:lnSpc>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 emergent	B. significant	C. tedious	       D. emotional</a:t>
            </a:r>
          </a:p>
          <a:p>
            <a:pPr lvl="0">
              <a:lnSpc>
                <a:spcPct val="106000"/>
              </a:lnSpc>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6.  The restaurant has a long menu of about 50  ___________ .</a:t>
            </a:r>
          </a:p>
          <a:p>
            <a:pPr lvl="1">
              <a:lnSpc>
                <a:spcPct val="106000"/>
              </a:lnSpc>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 items	      B. portions	       C. credits	        D. letters</a:t>
            </a: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3" name="文本框 22">
            <a:extLst>
              <a:ext uri="{FF2B5EF4-FFF2-40B4-BE49-F238E27FC236}">
                <a16:creationId xmlns:a16="http://schemas.microsoft.com/office/drawing/2014/main" id="{D0179FC4-B077-4041-A6D3-037DC6133718}"/>
              </a:ext>
            </a:extLst>
          </p:cNvPr>
          <p:cNvSpPr txBox="1"/>
          <p:nvPr/>
        </p:nvSpPr>
        <p:spPr>
          <a:xfrm>
            <a:off x="8927292" y="2811185"/>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
        <p:nvSpPr>
          <p:cNvPr id="29" name="文本框 28">
            <a:extLst>
              <a:ext uri="{FF2B5EF4-FFF2-40B4-BE49-F238E27FC236}">
                <a16:creationId xmlns:a16="http://schemas.microsoft.com/office/drawing/2014/main" id="{96D20E17-136C-4684-B12B-A91CFCE2EC13}"/>
              </a:ext>
            </a:extLst>
          </p:cNvPr>
          <p:cNvSpPr txBox="1"/>
          <p:nvPr/>
        </p:nvSpPr>
        <p:spPr>
          <a:xfrm>
            <a:off x="8257594" y="3982044"/>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30" name="文本框 29">
            <a:extLst>
              <a:ext uri="{FF2B5EF4-FFF2-40B4-BE49-F238E27FC236}">
                <a16:creationId xmlns:a16="http://schemas.microsoft.com/office/drawing/2014/main" id="{78E0C311-E60D-437A-A39C-DDE69BDB5980}"/>
              </a:ext>
            </a:extLst>
          </p:cNvPr>
          <p:cNvSpPr txBox="1"/>
          <p:nvPr/>
        </p:nvSpPr>
        <p:spPr>
          <a:xfrm>
            <a:off x="7400840" y="4739414"/>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Tree>
    <p:extLst>
      <p:ext uri="{BB962C8B-B14F-4D97-AF65-F5344CB8AC3E}">
        <p14:creationId xmlns:p14="http://schemas.microsoft.com/office/powerpoint/2010/main" val="426419579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776586" cy="4315284"/>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pPr lvl="0"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7.  Why does the media present such a ___________ view of this splendid city?</a:t>
            </a:r>
          </a:p>
          <a:p>
            <a:pPr lvl="1"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 negative	B. positive	             C. significant	     D. plastic</a:t>
            </a:r>
          </a:p>
          <a:p>
            <a:pPr lvl="0"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8.  Customers can get huge ___________ by making reservations in advance.</a:t>
            </a:r>
          </a:p>
          <a:p>
            <a:pPr lvl="1"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 finances	       B. incomes	             C. discounts	     D. Budgets</a:t>
            </a:r>
          </a:p>
          <a:p>
            <a:pPr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9.  A new car will not be part of our ___________ this year.</a:t>
            </a:r>
          </a:p>
          <a:p>
            <a:pPr lvl="1"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 salary	       B. compensation	C. deposit	           D. budget</a:t>
            </a:r>
          </a:p>
          <a:p>
            <a:pPr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10.  By resigning he is trying to avoid ___________ for the political crisis.</a:t>
            </a:r>
          </a:p>
          <a:p>
            <a:pPr lvl="1" algn="just">
              <a:lnSpc>
                <a:spcPct val="106000"/>
              </a:lnSpc>
              <a:spcBef>
                <a:spcPts val="345"/>
              </a:spcBef>
              <a:buClr>
                <a:srgbClr val="407BA7"/>
              </a:buClr>
              <a:buSzPts val="1200"/>
              <a:tabLst>
                <a:tab pos="1285875" algn="l"/>
              </a:tabLst>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 recreation	B. responsibility	C. credit	           D. emergency</a:t>
            </a: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8" name="文本框 17">
            <a:extLst>
              <a:ext uri="{FF2B5EF4-FFF2-40B4-BE49-F238E27FC236}">
                <a16:creationId xmlns:a16="http://schemas.microsoft.com/office/drawing/2014/main" id="{20FF919C-BAF7-407D-BDF7-54C1FD2867BA}"/>
              </a:ext>
            </a:extLst>
          </p:cNvPr>
          <p:cNvSpPr txBox="1"/>
          <p:nvPr/>
        </p:nvSpPr>
        <p:spPr>
          <a:xfrm>
            <a:off x="6355126" y="2799995"/>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
        <p:nvSpPr>
          <p:cNvPr id="20" name="文本框 19">
            <a:extLst>
              <a:ext uri="{FF2B5EF4-FFF2-40B4-BE49-F238E27FC236}">
                <a16:creationId xmlns:a16="http://schemas.microsoft.com/office/drawing/2014/main" id="{5E77A233-A6D6-434A-9F5C-96BCD141AF0F}"/>
              </a:ext>
            </a:extLst>
          </p:cNvPr>
          <p:cNvSpPr txBox="1"/>
          <p:nvPr/>
        </p:nvSpPr>
        <p:spPr>
          <a:xfrm>
            <a:off x="4909102" y="3680318"/>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21" name="文本框 20">
            <a:extLst>
              <a:ext uri="{FF2B5EF4-FFF2-40B4-BE49-F238E27FC236}">
                <a16:creationId xmlns:a16="http://schemas.microsoft.com/office/drawing/2014/main" id="{96D20E17-136C-4684-B12B-A91CFCE2EC13}"/>
              </a:ext>
            </a:extLst>
          </p:cNvPr>
          <p:cNvSpPr txBox="1"/>
          <p:nvPr/>
        </p:nvSpPr>
        <p:spPr>
          <a:xfrm>
            <a:off x="6004889" y="4488085"/>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
        <p:nvSpPr>
          <p:cNvPr id="22" name="文本框 21">
            <a:extLst>
              <a:ext uri="{FF2B5EF4-FFF2-40B4-BE49-F238E27FC236}">
                <a16:creationId xmlns:a16="http://schemas.microsoft.com/office/drawing/2014/main" id="{20FF919C-BAF7-407D-BDF7-54C1FD2867BA}"/>
              </a:ext>
            </a:extLst>
          </p:cNvPr>
          <p:cNvSpPr txBox="1"/>
          <p:nvPr/>
        </p:nvSpPr>
        <p:spPr>
          <a:xfrm>
            <a:off x="5979093" y="5380813"/>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Tree>
    <p:extLst>
      <p:ext uri="{BB962C8B-B14F-4D97-AF65-F5344CB8AC3E}">
        <p14:creationId xmlns:p14="http://schemas.microsoft.com/office/powerpoint/2010/main" val="212979266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691515" y="2177025"/>
            <a:ext cx="5315995" cy="461665"/>
          </a:xfrm>
          <a:prstGeom prst="rect">
            <a:avLst/>
          </a:prstGeom>
          <a:noFill/>
        </p:spPr>
        <p:txBody>
          <a:bodyPr wrap="square">
            <a:spAutoFit/>
          </a:bodyPr>
          <a:lstStyle/>
          <a:p>
            <a:pPr indent="-450215"/>
            <a:r>
              <a:rPr lang="en-US" altLang="zh-CN" sz="2400" i="1" dirty="0">
                <a:solidFill>
                  <a:srgbClr val="0070C0"/>
                </a:solidFill>
                <a:latin typeface="Calibri" panose="020F0502020204030204" pitchFamily="34" charset="0"/>
                <a:cs typeface="Calibri" panose="020F0502020204030204" pitchFamily="34" charset="0"/>
              </a:rPr>
              <a:t>Match the words with their antonyms.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sp>
        <p:nvSpPr>
          <p:cNvPr id="26" name="文本框 25"/>
          <p:cNvSpPr txBox="1"/>
          <p:nvPr/>
        </p:nvSpPr>
        <p:spPr>
          <a:xfrm>
            <a:off x="724262" y="1670284"/>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2</a:t>
            </a:r>
            <a:endParaRPr lang="zh-CN" altLang="en-US" sz="2400" b="1" i="1" dirty="0">
              <a:effectLst/>
              <a:latin typeface="Bradley Hand ITC" panose="03070402050302030203" pitchFamily="66" charset="0"/>
              <a:ea typeface="宋体" panose="02010600030101010101" pitchFamily="2" charset="-122"/>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34" name="文本框 33">
            <a:extLst>
              <a:ext uri="{FF2B5EF4-FFF2-40B4-BE49-F238E27FC236}">
                <a16:creationId xmlns:a16="http://schemas.microsoft.com/office/drawing/2014/main" id="{CD0C9545-FA2A-44CC-8A21-217D12D45253}"/>
              </a:ext>
            </a:extLst>
          </p:cNvPr>
          <p:cNvSpPr txBox="1"/>
          <p:nvPr/>
        </p:nvSpPr>
        <p:spPr>
          <a:xfrm>
            <a:off x="2176644" y="2815243"/>
            <a:ext cx="2460671" cy="2554545"/>
          </a:xfrm>
          <a:prstGeom prst="rect">
            <a:avLst/>
          </a:prstGeom>
          <a:noFill/>
        </p:spPr>
        <p:txBody>
          <a:bodyPr wrap="square" rtlCol="0">
            <a:spAutoFit/>
          </a:bodyPr>
          <a:lstStyle/>
          <a:p>
            <a:pPr marL="457200" indent="-457200" algn="l">
              <a:buAutoNum type="arabicPeriod"/>
            </a:pPr>
            <a:r>
              <a:rPr lang="en-US" altLang="zh-CN" sz="3200" dirty="0">
                <a:solidFill>
                  <a:srgbClr val="000000"/>
                </a:solidFill>
                <a:latin typeface="Calibri" panose="020F0502020204030204" pitchFamily="34" charset="0"/>
                <a:ea typeface="等线" panose="02010600030101010101" pitchFamily="2" charset="-122"/>
                <a:cs typeface="Calibri" panose="020F0502020204030204" pitchFamily="34" charset="0"/>
              </a:rPr>
              <a:t>tedious</a:t>
            </a:r>
          </a:p>
          <a:p>
            <a:pPr marL="457200" indent="-457200" algn="l">
              <a:buAutoNum type="arabicPeriod"/>
            </a:pPr>
            <a:r>
              <a:rPr lang="en-US" altLang="zh-CN" sz="3200" dirty="0">
                <a:solidFill>
                  <a:srgbClr val="000000"/>
                </a:solidFill>
                <a:latin typeface="Calibri" panose="020F0502020204030204" pitchFamily="34" charset="0"/>
                <a:ea typeface="等线" panose="02010600030101010101" pitchFamily="2" charset="-122"/>
                <a:cs typeface="Calibri" panose="020F0502020204030204" pitchFamily="34" charset="0"/>
              </a:rPr>
              <a:t>withdraw</a:t>
            </a:r>
          </a:p>
          <a:p>
            <a:pPr marL="457200" indent="-457200" algn="l">
              <a:buAutoNum type="arabicPeriod"/>
            </a:pPr>
            <a:r>
              <a:rPr lang="en-US" altLang="zh-CN" sz="3200" dirty="0">
                <a:solidFill>
                  <a:srgbClr val="000000"/>
                </a:solidFill>
                <a:latin typeface="Calibri" panose="020F0502020204030204" pitchFamily="34" charset="0"/>
                <a:ea typeface="等线" panose="02010600030101010101" pitchFamily="2" charset="-122"/>
                <a:cs typeface="Calibri" panose="020F0502020204030204" pitchFamily="34" charset="0"/>
              </a:rPr>
              <a:t>consumer</a:t>
            </a:r>
          </a:p>
          <a:p>
            <a:pPr marL="457200" indent="-457200" algn="l">
              <a:buAutoNum type="arabicPeriod"/>
            </a:pPr>
            <a:r>
              <a:rPr lang="en-US" altLang="zh-CN" sz="3200" dirty="0">
                <a:solidFill>
                  <a:srgbClr val="000000"/>
                </a:solidFill>
                <a:latin typeface="Calibri" panose="020F0502020204030204" pitchFamily="34" charset="0"/>
                <a:ea typeface="等线" panose="02010600030101010101" pitchFamily="2" charset="-122"/>
                <a:cs typeface="Calibri" panose="020F0502020204030204" pitchFamily="34" charset="0"/>
              </a:rPr>
              <a:t>income</a:t>
            </a:r>
          </a:p>
          <a:p>
            <a:pPr marL="457200" indent="-457200" algn="l">
              <a:buAutoNum type="arabicPeriod"/>
            </a:pPr>
            <a:r>
              <a:rPr lang="en-US" altLang="zh-CN" sz="3200" dirty="0">
                <a:solidFill>
                  <a:srgbClr val="000000"/>
                </a:solidFill>
                <a:latin typeface="Calibri" panose="020F0502020204030204" pitchFamily="34" charset="0"/>
                <a:ea typeface="等线" panose="02010600030101010101" pitchFamily="2" charset="-122"/>
                <a:cs typeface="Calibri" panose="020F0502020204030204" pitchFamily="34" charset="0"/>
              </a:rPr>
              <a:t>negative</a:t>
            </a:r>
            <a:endPar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35" name="文本框 34">
            <a:extLst>
              <a:ext uri="{FF2B5EF4-FFF2-40B4-BE49-F238E27FC236}">
                <a16:creationId xmlns:a16="http://schemas.microsoft.com/office/drawing/2014/main" id="{D5E5B70E-F733-4833-8353-CC87D6E7F21A}"/>
              </a:ext>
            </a:extLst>
          </p:cNvPr>
          <p:cNvSpPr txBox="1"/>
          <p:nvPr/>
        </p:nvSpPr>
        <p:spPr>
          <a:xfrm>
            <a:off x="7378358" y="2849348"/>
            <a:ext cx="2716959" cy="2554545"/>
          </a:xfrm>
          <a:prstGeom prst="rect">
            <a:avLst/>
          </a:prstGeom>
          <a:noFill/>
        </p:spPr>
        <p:txBody>
          <a:bodyPr wrap="square" rtlCol="0">
            <a:spAutoFit/>
          </a:bodyPr>
          <a:lstStyle/>
          <a:p>
            <a:pPr algn="l"/>
            <a:r>
              <a:rPr lang="en-US" altLang="zh-CN" sz="3200" dirty="0">
                <a:ea typeface="宋体" panose="02010600030101010101" pitchFamily="2" charset="-122"/>
              </a:rPr>
              <a:t>a. expenditure</a:t>
            </a:r>
          </a:p>
          <a:p>
            <a:pPr algn="l"/>
            <a:r>
              <a:rPr lang="en-US" altLang="zh-CN" sz="3200" dirty="0">
                <a:effectLst/>
                <a:ea typeface="宋体" panose="02010600030101010101" pitchFamily="2" charset="-122"/>
              </a:rPr>
              <a:t>b. positive</a:t>
            </a:r>
          </a:p>
          <a:p>
            <a:pPr algn="l"/>
            <a:r>
              <a:rPr lang="en-US" altLang="zh-CN" sz="3200" dirty="0">
                <a:effectLst/>
                <a:ea typeface="宋体" panose="02010600030101010101" pitchFamily="2" charset="-122"/>
              </a:rPr>
              <a:t>c. interesting</a:t>
            </a:r>
          </a:p>
          <a:p>
            <a:pPr algn="l"/>
            <a:r>
              <a:rPr lang="en-US" altLang="zh-CN" sz="3200" dirty="0">
                <a:effectLst/>
                <a:ea typeface="宋体" panose="02010600030101010101" pitchFamily="2" charset="-122"/>
              </a:rPr>
              <a:t>d. deposit</a:t>
            </a:r>
          </a:p>
          <a:p>
            <a:pPr algn="l"/>
            <a:r>
              <a:rPr lang="en-US" altLang="zh-CN" sz="3200" dirty="0">
                <a:effectLst/>
                <a:ea typeface="宋体" panose="02010600030101010101" pitchFamily="2" charset="-122"/>
              </a:rPr>
              <a:t>e. producer</a:t>
            </a:r>
            <a:endParaRPr lang="zh-CN" altLang="en-US" sz="3200" dirty="0">
              <a:effectLst/>
              <a:ea typeface="宋体" panose="02010600030101010101" pitchFamily="2" charset="-122"/>
            </a:endParaRPr>
          </a:p>
        </p:txBody>
      </p:sp>
      <p:cxnSp>
        <p:nvCxnSpPr>
          <p:cNvPr id="36" name="直接连接符 35">
            <a:extLst>
              <a:ext uri="{FF2B5EF4-FFF2-40B4-BE49-F238E27FC236}">
                <a16:creationId xmlns:a16="http://schemas.microsoft.com/office/drawing/2014/main" id="{86771163-6421-4582-AA8B-52D0C1CFE235}"/>
              </a:ext>
            </a:extLst>
          </p:cNvPr>
          <p:cNvCxnSpPr>
            <a:endCxn id="35" idx="1"/>
          </p:cNvCxnSpPr>
          <p:nvPr/>
        </p:nvCxnSpPr>
        <p:spPr>
          <a:xfrm>
            <a:off x="3955774" y="3130827"/>
            <a:ext cx="3422584" cy="995794"/>
          </a:xfrm>
          <a:prstGeom prst="line">
            <a:avLst/>
          </a:prstGeom>
        </p:spPr>
        <p:style>
          <a:lnRef idx="2">
            <a:schemeClr val="accent3"/>
          </a:lnRef>
          <a:fillRef idx="0">
            <a:schemeClr val="accent3"/>
          </a:fillRef>
          <a:effectRef idx="1">
            <a:schemeClr val="accent3"/>
          </a:effectRef>
          <a:fontRef idx="minor">
            <a:schemeClr val="tx1"/>
          </a:fontRef>
        </p:style>
      </p:cxnSp>
      <p:cxnSp>
        <p:nvCxnSpPr>
          <p:cNvPr id="37" name="直接连接符 36">
            <a:extLst>
              <a:ext uri="{FF2B5EF4-FFF2-40B4-BE49-F238E27FC236}">
                <a16:creationId xmlns:a16="http://schemas.microsoft.com/office/drawing/2014/main" id="{C5EEC125-A0E7-4152-819D-30D563CC8E0F}"/>
              </a:ext>
            </a:extLst>
          </p:cNvPr>
          <p:cNvCxnSpPr>
            <a:cxnSpLocks/>
          </p:cNvCxnSpPr>
          <p:nvPr/>
        </p:nvCxnSpPr>
        <p:spPr>
          <a:xfrm>
            <a:off x="4225565" y="3665626"/>
            <a:ext cx="3152793" cy="907795"/>
          </a:xfrm>
          <a:prstGeom prst="line">
            <a:avLst/>
          </a:prstGeom>
        </p:spPr>
        <p:style>
          <a:lnRef idx="2">
            <a:schemeClr val="accent3"/>
          </a:lnRef>
          <a:fillRef idx="0">
            <a:schemeClr val="accent3"/>
          </a:fillRef>
          <a:effectRef idx="1">
            <a:schemeClr val="accent3"/>
          </a:effectRef>
          <a:fontRef idx="minor">
            <a:schemeClr val="tx1"/>
          </a:fontRef>
        </p:style>
      </p:cxnSp>
      <p:cxnSp>
        <p:nvCxnSpPr>
          <p:cNvPr id="38" name="直接连接符 37">
            <a:extLst>
              <a:ext uri="{FF2B5EF4-FFF2-40B4-BE49-F238E27FC236}">
                <a16:creationId xmlns:a16="http://schemas.microsoft.com/office/drawing/2014/main" id="{3E820CE6-61AC-4EFC-9600-19675EDE9AE7}"/>
              </a:ext>
            </a:extLst>
          </p:cNvPr>
          <p:cNvCxnSpPr>
            <a:cxnSpLocks/>
          </p:cNvCxnSpPr>
          <p:nvPr/>
        </p:nvCxnSpPr>
        <p:spPr>
          <a:xfrm>
            <a:off x="4254396" y="4163523"/>
            <a:ext cx="3123962" cy="920937"/>
          </a:xfrm>
          <a:prstGeom prst="line">
            <a:avLst/>
          </a:prstGeom>
        </p:spPr>
        <p:style>
          <a:lnRef idx="2">
            <a:schemeClr val="accent3"/>
          </a:lnRef>
          <a:fillRef idx="0">
            <a:schemeClr val="accent3"/>
          </a:fillRef>
          <a:effectRef idx="1">
            <a:schemeClr val="accent3"/>
          </a:effectRef>
          <a:fontRef idx="minor">
            <a:schemeClr val="tx1"/>
          </a:fontRef>
        </p:style>
      </p:cxnSp>
      <p:cxnSp>
        <p:nvCxnSpPr>
          <p:cNvPr id="39" name="直接连接符 38">
            <a:extLst>
              <a:ext uri="{FF2B5EF4-FFF2-40B4-BE49-F238E27FC236}">
                <a16:creationId xmlns:a16="http://schemas.microsoft.com/office/drawing/2014/main" id="{C7AB9E7B-036B-4B89-A9EB-3D6B929B13CF}"/>
              </a:ext>
            </a:extLst>
          </p:cNvPr>
          <p:cNvCxnSpPr>
            <a:cxnSpLocks/>
          </p:cNvCxnSpPr>
          <p:nvPr/>
        </p:nvCxnSpPr>
        <p:spPr>
          <a:xfrm flipV="1">
            <a:off x="3929857" y="3238737"/>
            <a:ext cx="3477332" cy="1409912"/>
          </a:xfrm>
          <a:prstGeom prst="line">
            <a:avLst/>
          </a:prstGeom>
        </p:spPr>
        <p:style>
          <a:lnRef idx="2">
            <a:schemeClr val="accent3"/>
          </a:lnRef>
          <a:fillRef idx="0">
            <a:schemeClr val="accent3"/>
          </a:fillRef>
          <a:effectRef idx="1">
            <a:schemeClr val="accent3"/>
          </a:effectRef>
          <a:fontRef idx="minor">
            <a:schemeClr val="tx1"/>
          </a:fontRef>
        </p:style>
      </p:cxnSp>
      <p:cxnSp>
        <p:nvCxnSpPr>
          <p:cNvPr id="40" name="直接连接符 39">
            <a:extLst>
              <a:ext uri="{FF2B5EF4-FFF2-40B4-BE49-F238E27FC236}">
                <a16:creationId xmlns:a16="http://schemas.microsoft.com/office/drawing/2014/main" id="{7AA6F500-37E4-4CE4-9545-8F48B3B3F3E0}"/>
              </a:ext>
            </a:extLst>
          </p:cNvPr>
          <p:cNvCxnSpPr>
            <a:cxnSpLocks/>
          </p:cNvCxnSpPr>
          <p:nvPr/>
        </p:nvCxnSpPr>
        <p:spPr>
          <a:xfrm flipV="1">
            <a:off x="4122013" y="3732854"/>
            <a:ext cx="3311093" cy="1368199"/>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88215894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5" y="2374663"/>
            <a:ext cx="10950575" cy="365934"/>
          </a:xfrm>
          <a:prstGeom prst="rect">
            <a:avLst/>
          </a:prstGeom>
          <a:noFill/>
        </p:spPr>
        <p:txBody>
          <a:bodyPr wrap="square">
            <a:spAutoFit/>
          </a:bodyPr>
          <a:lstStyle/>
          <a:p>
            <a:pPr marL="450215" indent="-450215">
              <a:lnSpc>
                <a:spcPts val="2000"/>
              </a:lnSpc>
            </a:pPr>
            <a:r>
              <a:rPr lang="en-US" altLang="zh-CN" sz="2400" i="1" dirty="0">
                <a:solidFill>
                  <a:srgbClr val="0070C0"/>
                </a:solidFill>
                <a:latin typeface="Calibri" panose="020F0502020204030204" pitchFamily="34" charset="0"/>
                <a:cs typeface="Calibri" panose="020F0502020204030204" pitchFamily="34" charset="0"/>
              </a:rPr>
              <a:t>Fill in the blanks with the correct form of the given verb (-ing form or to-infinitive).</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3" name="矩形 22">
            <a:extLst>
              <a:ext uri="{FF2B5EF4-FFF2-40B4-BE49-F238E27FC236}">
                <a16:creationId xmlns:a16="http://schemas.microsoft.com/office/drawing/2014/main" id="{4404AA07-BF82-446D-9250-C9215C0AE7C3}"/>
              </a:ext>
            </a:extLst>
          </p:cNvPr>
          <p:cNvSpPr/>
          <p:nvPr/>
        </p:nvSpPr>
        <p:spPr>
          <a:xfrm>
            <a:off x="594453" y="2779689"/>
            <a:ext cx="11127648" cy="3460434"/>
          </a:xfrm>
          <a:prstGeom prst="rect">
            <a:avLst/>
          </a:prstGeom>
        </p:spPr>
        <p:txBody>
          <a:bodyPr wrap="square">
            <a:spAutoFit/>
          </a:bodyPr>
          <a:lstStyle/>
          <a:p>
            <a:pPr>
              <a:lnSpc>
                <a:spcPct val="114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During the conclusion of the main lesson, students were asked (1) ___________(identify) the cloud-type depicted in a fourth projection and (2) ___________(explain) why they reached their particular conclusion. This would achieve the learning goal by (3) ___________ (allow) students (4) ___________(apply) what they learned about cloud types as evidence during a formal assessment. Students were allowed (5) ___________ (use) the information recorded on their worksheets and resources around the </a:t>
            </a:r>
            <a:r>
              <a:rPr lang="en-US" altLang="zh-CN" sz="2400">
                <a:solidFill>
                  <a:srgbClr val="000000"/>
                </a:solidFill>
                <a:latin typeface="Calibri" panose="020F0502020204030204" pitchFamily="34" charset="0"/>
                <a:ea typeface="等线" panose="02010600030101010101" pitchFamily="2" charset="-122"/>
                <a:cs typeface="Calibri" panose="020F0502020204030204" pitchFamily="34" charset="0"/>
              </a:rPr>
              <a:t>room  </a:t>
            </a:r>
          </a:p>
          <a:p>
            <a:pPr>
              <a:lnSpc>
                <a:spcPct val="114000"/>
              </a:lnSpc>
            </a:pPr>
            <a:r>
              <a:rPr lang="en-US" altLang="zh-CN" sz="2400">
                <a:solidFill>
                  <a:srgbClr val="000000"/>
                </a:solidFill>
                <a:latin typeface="Calibri" panose="020F0502020204030204" pitchFamily="34" charset="0"/>
                <a:ea typeface="等线" panose="02010600030101010101" pitchFamily="2" charset="-122"/>
                <a:cs typeface="Calibri" panose="020F0502020204030204" pitchFamily="34" charset="0"/>
              </a:rPr>
              <a:t>(</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6) ___________  (reach) a conclusion. Students 1, 2, and  3 reached the conclusion that a cumulus cloud was shown on the projector, which is correct. </a:t>
            </a:r>
            <a:endPar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24" name="文本框 23">
            <a:extLst>
              <a:ext uri="{FF2B5EF4-FFF2-40B4-BE49-F238E27FC236}">
                <a16:creationId xmlns:a16="http://schemas.microsoft.com/office/drawing/2014/main" id="{62A113EA-0117-415A-89AF-E3794C95B038}"/>
              </a:ext>
            </a:extLst>
          </p:cNvPr>
          <p:cNvSpPr txBox="1"/>
          <p:nvPr/>
        </p:nvSpPr>
        <p:spPr>
          <a:xfrm>
            <a:off x="9074591" y="2724083"/>
            <a:ext cx="1492781"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to identify</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5" name="文本框 24">
            <a:extLst>
              <a:ext uri="{FF2B5EF4-FFF2-40B4-BE49-F238E27FC236}">
                <a16:creationId xmlns:a16="http://schemas.microsoft.com/office/drawing/2014/main" id="{282453AF-CD15-4861-895D-B76686FB9857}"/>
              </a:ext>
            </a:extLst>
          </p:cNvPr>
          <p:cNvSpPr txBox="1"/>
          <p:nvPr/>
        </p:nvSpPr>
        <p:spPr>
          <a:xfrm>
            <a:off x="7497977" y="3184198"/>
            <a:ext cx="1409681"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to explain</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6" name="文本框 25">
            <a:extLst>
              <a:ext uri="{FF2B5EF4-FFF2-40B4-BE49-F238E27FC236}">
                <a16:creationId xmlns:a16="http://schemas.microsoft.com/office/drawing/2014/main" id="{732A9A94-1643-4062-8D63-C26CFB468CEE}"/>
              </a:ext>
            </a:extLst>
          </p:cNvPr>
          <p:cNvSpPr txBox="1"/>
          <p:nvPr/>
        </p:nvSpPr>
        <p:spPr>
          <a:xfrm>
            <a:off x="753480" y="4012459"/>
            <a:ext cx="1230209"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allowing</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7" name="文本框 26">
            <a:extLst>
              <a:ext uri="{FF2B5EF4-FFF2-40B4-BE49-F238E27FC236}">
                <a16:creationId xmlns:a16="http://schemas.microsoft.com/office/drawing/2014/main" id="{DC8DC4AD-CA1A-4D86-9AF4-6A9AF666FD6D}"/>
              </a:ext>
            </a:extLst>
          </p:cNvPr>
          <p:cNvSpPr txBox="1"/>
          <p:nvPr/>
        </p:nvSpPr>
        <p:spPr>
          <a:xfrm>
            <a:off x="5239341" y="4011039"/>
            <a:ext cx="1220078"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to apply</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8" name="文本框 27">
            <a:extLst>
              <a:ext uri="{FF2B5EF4-FFF2-40B4-BE49-F238E27FC236}">
                <a16:creationId xmlns:a16="http://schemas.microsoft.com/office/drawing/2014/main" id="{AEE46937-3CEC-4299-BD7F-157E785979B9}"/>
              </a:ext>
            </a:extLst>
          </p:cNvPr>
          <p:cNvSpPr txBox="1"/>
          <p:nvPr/>
        </p:nvSpPr>
        <p:spPr>
          <a:xfrm>
            <a:off x="10134622" y="4431863"/>
            <a:ext cx="951094"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to use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9" name="文本框 28">
            <a:extLst>
              <a:ext uri="{FF2B5EF4-FFF2-40B4-BE49-F238E27FC236}">
                <a16:creationId xmlns:a16="http://schemas.microsoft.com/office/drawing/2014/main" id="{3CFC49D6-FF46-413C-A830-98CC1610E43D}"/>
              </a:ext>
            </a:extLst>
          </p:cNvPr>
          <p:cNvSpPr txBox="1"/>
          <p:nvPr/>
        </p:nvSpPr>
        <p:spPr>
          <a:xfrm>
            <a:off x="1250828" y="5282815"/>
            <a:ext cx="1211550"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to reach</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45392489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5" y="2374663"/>
            <a:ext cx="10950575" cy="365934"/>
          </a:xfrm>
          <a:prstGeom prst="rect">
            <a:avLst/>
          </a:prstGeom>
          <a:noFill/>
        </p:spPr>
        <p:txBody>
          <a:bodyPr wrap="square">
            <a:spAutoFit/>
          </a:bodyPr>
          <a:lstStyle/>
          <a:p>
            <a:pPr marL="450215" indent="-450215">
              <a:lnSpc>
                <a:spcPts val="2000"/>
              </a:lnSpc>
            </a:pPr>
            <a:r>
              <a:rPr lang="en-US" altLang="zh-CN" sz="2400" i="1" dirty="0">
                <a:solidFill>
                  <a:srgbClr val="0070C0"/>
                </a:solidFill>
                <a:latin typeface="Calibri" panose="020F0502020204030204" pitchFamily="34" charset="0"/>
                <a:cs typeface="Calibri" panose="020F0502020204030204" pitchFamily="34" charset="0"/>
              </a:rPr>
              <a:t>Fill in the blanks with the correct form of the given verb (-ing form or to-infinitive).</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3" name="矩形 22">
            <a:extLst>
              <a:ext uri="{FF2B5EF4-FFF2-40B4-BE49-F238E27FC236}">
                <a16:creationId xmlns:a16="http://schemas.microsoft.com/office/drawing/2014/main" id="{4404AA07-BF82-446D-9250-C9215C0AE7C3}"/>
              </a:ext>
            </a:extLst>
          </p:cNvPr>
          <p:cNvSpPr/>
          <p:nvPr/>
        </p:nvSpPr>
        <p:spPr>
          <a:xfrm>
            <a:off x="594453" y="2779689"/>
            <a:ext cx="11038747" cy="3436454"/>
          </a:xfrm>
          <a:prstGeom prst="rect">
            <a:avLst/>
          </a:prstGeom>
        </p:spPr>
        <p:txBody>
          <a:bodyPr wrap="square">
            <a:spAutoFit/>
          </a:bodyPr>
          <a:lstStyle/>
          <a:p>
            <a:pPr>
              <a:lnSpc>
                <a:spcPct val="114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However, only Student 1 listed a reason for her answer by (7) ___________ (write) the word “puffy”. So, despite (8) ___________ (list) “cumulus” as their answer, most students failed (9) _________(identify) a reason for their response. From this evidence, I would conclude that students have learned how (10) ___________(apply) observations (11) ___________(formulate) answers, but have not </a:t>
            </a:r>
            <a:r>
              <a:rPr lang="en-US" altLang="zh-CN" sz="2400">
                <a:solidFill>
                  <a:srgbClr val="000000"/>
                </a:solidFill>
                <a:latin typeface="Calibri" panose="020F0502020204030204" pitchFamily="34" charset="0"/>
                <a:ea typeface="等线" panose="02010600030101010101" pitchFamily="2" charset="-122"/>
                <a:cs typeface="Calibri" panose="020F0502020204030204" pitchFamily="34" charset="0"/>
              </a:rPr>
              <a:t>learned how</a:t>
            </a:r>
          </a:p>
          <a:p>
            <a:pPr>
              <a:lnSpc>
                <a:spcPct val="114000"/>
              </a:lnSpc>
            </a:pPr>
            <a:r>
              <a:rPr lang="en-US" altLang="zh-CN" sz="240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(12) ___________(explain) their answers through (13) ___________ (use) evidence. Such limited explanations could also be due in part to a lack of emphasis on this task and a limited capacity to put thoughts into words.</a:t>
            </a:r>
            <a:endPar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30" name="文本框 29">
            <a:extLst>
              <a:ext uri="{FF2B5EF4-FFF2-40B4-BE49-F238E27FC236}">
                <a16:creationId xmlns:a16="http://schemas.microsoft.com/office/drawing/2014/main" id="{CC88AC57-93A9-47CF-A586-566CDF476ACE}"/>
              </a:ext>
            </a:extLst>
          </p:cNvPr>
          <p:cNvSpPr txBox="1"/>
          <p:nvPr/>
        </p:nvSpPr>
        <p:spPr>
          <a:xfrm>
            <a:off x="2910113" y="3591070"/>
            <a:ext cx="1469057"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t</a:t>
            </a:r>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o identify</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1" name="文本框 30">
            <a:extLst>
              <a:ext uri="{FF2B5EF4-FFF2-40B4-BE49-F238E27FC236}">
                <a16:creationId xmlns:a16="http://schemas.microsoft.com/office/drawing/2014/main" id="{3F0F822F-5752-40F5-B8F3-76423301319A}"/>
              </a:ext>
            </a:extLst>
          </p:cNvPr>
          <p:cNvSpPr txBox="1"/>
          <p:nvPr/>
        </p:nvSpPr>
        <p:spPr>
          <a:xfrm>
            <a:off x="8514890" y="2756674"/>
            <a:ext cx="1061509"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writing</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2" name="文本框 31">
            <a:extLst>
              <a:ext uri="{FF2B5EF4-FFF2-40B4-BE49-F238E27FC236}">
                <a16:creationId xmlns:a16="http://schemas.microsoft.com/office/drawing/2014/main" id="{92719CD8-F75F-44C1-A983-56533326D6E8}"/>
              </a:ext>
            </a:extLst>
          </p:cNvPr>
          <p:cNvSpPr txBox="1"/>
          <p:nvPr/>
        </p:nvSpPr>
        <p:spPr>
          <a:xfrm>
            <a:off x="4675883" y="3218339"/>
            <a:ext cx="921791"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listing</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3" name="文本框 32">
            <a:extLst>
              <a:ext uri="{FF2B5EF4-FFF2-40B4-BE49-F238E27FC236}">
                <a16:creationId xmlns:a16="http://schemas.microsoft.com/office/drawing/2014/main" id="{25A8BD57-50BB-447C-A482-871A0F06E6C0}"/>
              </a:ext>
            </a:extLst>
          </p:cNvPr>
          <p:cNvSpPr txBox="1"/>
          <p:nvPr/>
        </p:nvSpPr>
        <p:spPr>
          <a:xfrm>
            <a:off x="7504359" y="3987611"/>
            <a:ext cx="1220078"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to apply</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4" name="文本框 33">
            <a:extLst>
              <a:ext uri="{FF2B5EF4-FFF2-40B4-BE49-F238E27FC236}">
                <a16:creationId xmlns:a16="http://schemas.microsoft.com/office/drawing/2014/main" id="{EDC47F8B-6B1B-405A-8778-D7AB659279DF}"/>
              </a:ext>
            </a:extLst>
          </p:cNvPr>
          <p:cNvSpPr txBox="1"/>
          <p:nvPr/>
        </p:nvSpPr>
        <p:spPr>
          <a:xfrm>
            <a:off x="2824211" y="4433472"/>
            <a:ext cx="1747914"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to formulate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5" name="文本框 34">
            <a:extLst>
              <a:ext uri="{FF2B5EF4-FFF2-40B4-BE49-F238E27FC236}">
                <a16:creationId xmlns:a16="http://schemas.microsoft.com/office/drawing/2014/main" id="{A3A09F0D-7133-4D03-AD45-E1E265A80F58}"/>
              </a:ext>
            </a:extLst>
          </p:cNvPr>
          <p:cNvSpPr txBox="1"/>
          <p:nvPr/>
        </p:nvSpPr>
        <p:spPr>
          <a:xfrm>
            <a:off x="1410043" y="4842842"/>
            <a:ext cx="1409681"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to explain</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6" name="文本框 35">
            <a:extLst>
              <a:ext uri="{FF2B5EF4-FFF2-40B4-BE49-F238E27FC236}">
                <a16:creationId xmlns:a16="http://schemas.microsoft.com/office/drawing/2014/main" id="{DD9FAAB7-CC48-437E-B561-E31F645B7320}"/>
              </a:ext>
            </a:extLst>
          </p:cNvPr>
          <p:cNvSpPr txBox="1"/>
          <p:nvPr/>
        </p:nvSpPr>
        <p:spPr>
          <a:xfrm>
            <a:off x="7830463" y="4842841"/>
            <a:ext cx="843501"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using</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49822849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234963"/>
            <a:ext cx="10950575" cy="830997"/>
          </a:xfrm>
          <a:prstGeom prst="rect">
            <a:avLst/>
          </a:prstGeom>
          <a:noFill/>
        </p:spPr>
        <p:txBody>
          <a:bodyPr wrap="square">
            <a:spAutoFit/>
          </a:bodyPr>
          <a:lstStyle/>
          <a:p>
            <a:pPr algn="just"/>
            <a:r>
              <a:rPr lang="en-US" altLang="zh-CN" sz="2400" i="1" dirty="0">
                <a:solidFill>
                  <a:srgbClr val="0070C0"/>
                </a:solidFill>
                <a:latin typeface="Calibri" panose="020F0502020204030204" pitchFamily="34" charset="0"/>
                <a:cs typeface="Calibri" panose="020F0502020204030204" pitchFamily="34" charset="0"/>
              </a:rPr>
              <a:t>Study the following sentences from the text and underline the words indicating the comparative degree</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a16="http://schemas.microsoft.com/office/drawing/2014/main" id="{EDC47F8B-6B1B-405A-8778-D7AB659279DF}"/>
              </a:ext>
            </a:extLst>
          </p:cNvPr>
          <p:cNvSpPr txBox="1"/>
          <p:nvPr/>
        </p:nvSpPr>
        <p:spPr>
          <a:xfrm>
            <a:off x="1521160" y="3190331"/>
            <a:ext cx="954107"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_____</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5" name="矩形 24">
            <a:extLst>
              <a:ext uri="{FF2B5EF4-FFF2-40B4-BE49-F238E27FC236}">
                <a16:creationId xmlns:a16="http://schemas.microsoft.com/office/drawing/2014/main" id="{2BFDFA77-9FFB-468B-9074-A078BAB344E3}"/>
              </a:ext>
            </a:extLst>
          </p:cNvPr>
          <p:cNvSpPr/>
          <p:nvPr/>
        </p:nvSpPr>
        <p:spPr>
          <a:xfrm>
            <a:off x="639890" y="3180972"/>
            <a:ext cx="10802810" cy="2677656"/>
          </a:xfrm>
          <a:prstGeom prst="rect">
            <a:avLst/>
          </a:prstGeom>
        </p:spPr>
        <p:txBody>
          <a:bodyPr wrap="square">
            <a:spAutoFit/>
          </a:bodyPr>
          <a:lstStyle/>
          <a:p>
            <a:r>
              <a:rPr lang="en-US" altLang="zh-CN" sz="2400" dirty="0"/>
              <a:t>1.	It’s easier said than done.</a:t>
            </a:r>
          </a:p>
          <a:p>
            <a:r>
              <a:rPr lang="en-US" altLang="zh-CN" sz="2400" dirty="0"/>
              <a:t>2.	Parents can help them build up a credit history quicker than they can do so on their own. </a:t>
            </a:r>
          </a:p>
          <a:p>
            <a:r>
              <a:rPr lang="en-US" altLang="zh-CN" sz="2400" dirty="0"/>
              <a:t>3.	Late payments often trigger higher interest rates.</a:t>
            </a:r>
          </a:p>
          <a:p>
            <a:r>
              <a:rPr lang="en-US" altLang="zh-CN" sz="2400" dirty="0"/>
              <a:t>4.	The high annual percentage rate charged by card companies can make everything you buy  much more expensive.</a:t>
            </a:r>
          </a:p>
          <a:p>
            <a:r>
              <a:rPr lang="en-US" altLang="zh-CN" sz="2400" dirty="0"/>
              <a:t>5.	Everything you buy costs 25 percent more than the list price.</a:t>
            </a:r>
          </a:p>
        </p:txBody>
      </p:sp>
      <p:sp>
        <p:nvSpPr>
          <p:cNvPr id="26" name="文本框 25">
            <a:extLst>
              <a:ext uri="{FF2B5EF4-FFF2-40B4-BE49-F238E27FC236}">
                <a16:creationId xmlns:a16="http://schemas.microsoft.com/office/drawing/2014/main" id="{96D92E2C-B482-420A-B755-35B4A43FFD1C}"/>
              </a:ext>
            </a:extLst>
          </p:cNvPr>
          <p:cNvSpPr txBox="1"/>
          <p:nvPr/>
        </p:nvSpPr>
        <p:spPr>
          <a:xfrm>
            <a:off x="6939406" y="3600828"/>
            <a:ext cx="1107996"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cs typeface="Calibri" panose="020F0502020204030204" pitchFamily="34" charset="0"/>
              </a:rPr>
              <a:t>_____</a:t>
            </a:r>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_</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7" name="文本框 26">
            <a:extLst>
              <a:ext uri="{FF2B5EF4-FFF2-40B4-BE49-F238E27FC236}">
                <a16:creationId xmlns:a16="http://schemas.microsoft.com/office/drawing/2014/main" id="{765CE50C-734F-4379-8E2C-57F15166C8BF}"/>
              </a:ext>
            </a:extLst>
          </p:cNvPr>
          <p:cNvSpPr txBox="1"/>
          <p:nvPr/>
        </p:nvSpPr>
        <p:spPr>
          <a:xfrm>
            <a:off x="4573893" y="4350522"/>
            <a:ext cx="954107"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_____</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8" name="文本框 27">
            <a:extLst>
              <a:ext uri="{FF2B5EF4-FFF2-40B4-BE49-F238E27FC236}">
                <a16:creationId xmlns:a16="http://schemas.microsoft.com/office/drawing/2014/main" id="{3699D249-3018-4E53-AB21-525DF973750B}"/>
              </a:ext>
            </a:extLst>
          </p:cNvPr>
          <p:cNvSpPr txBox="1"/>
          <p:nvPr/>
        </p:nvSpPr>
        <p:spPr>
          <a:xfrm>
            <a:off x="2539211" y="5057619"/>
            <a:ext cx="2178115"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_____________</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9" name="文本框 28">
            <a:extLst>
              <a:ext uri="{FF2B5EF4-FFF2-40B4-BE49-F238E27FC236}">
                <a16:creationId xmlns:a16="http://schemas.microsoft.com/office/drawing/2014/main" id="{E42C52BA-7EF8-4385-96D6-96C5D11DD081}"/>
              </a:ext>
            </a:extLst>
          </p:cNvPr>
          <p:cNvSpPr txBox="1"/>
          <p:nvPr/>
        </p:nvSpPr>
        <p:spPr>
          <a:xfrm>
            <a:off x="5647268" y="5427034"/>
            <a:ext cx="813166"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____</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9526275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28" grpId="0"/>
      <p:bldP spid="2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234963"/>
            <a:ext cx="10950575"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Complete each sentence below with the appropriate comparative form of the adjective in brackets.</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3" name="矩形 22">
            <a:extLst>
              <a:ext uri="{FF2B5EF4-FFF2-40B4-BE49-F238E27FC236}">
                <a16:creationId xmlns:a16="http://schemas.microsoft.com/office/drawing/2014/main" id="{4404AA07-BF82-446D-9250-C9215C0AE7C3}"/>
              </a:ext>
            </a:extLst>
          </p:cNvPr>
          <p:cNvSpPr/>
          <p:nvPr/>
        </p:nvSpPr>
        <p:spPr>
          <a:xfrm>
            <a:off x="607235" y="2953948"/>
            <a:ext cx="10835466" cy="3046988"/>
          </a:xfrm>
          <a:prstGeom prst="rect">
            <a:avLst/>
          </a:prstGeom>
        </p:spPr>
        <p:txBody>
          <a:bodyPr wrap="square">
            <a:spAutoFit/>
          </a:bodyPr>
          <a:lstStyle/>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1.	Her voice, which was always soft and melodious, was even ___________ (soft) and ___________ (sweet) than usual.</a:t>
            </a:r>
          </a:p>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2.	Ted is uncommonly lazy, but Jimbo is ___________ (lazy).</a:t>
            </a:r>
          </a:p>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3.	Stars filled the night sky, but there was one star that was ___________ (large) and ________ (bright) than the others.</a:t>
            </a:r>
          </a:p>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4.	Gandalf says that the ring is dangerous, far _______________ (dangerous) than anyone can imagine.</a:t>
            </a:r>
          </a:p>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5.	My grandpa told a good joke, but I told a ___________ (good) one.</a:t>
            </a:r>
          </a:p>
        </p:txBody>
      </p:sp>
      <p:sp>
        <p:nvSpPr>
          <p:cNvPr id="30" name="文本框 29">
            <a:extLst>
              <a:ext uri="{FF2B5EF4-FFF2-40B4-BE49-F238E27FC236}">
                <a16:creationId xmlns:a16="http://schemas.microsoft.com/office/drawing/2014/main" id="{41A26D3F-245E-4072-8623-56311B9B1A00}"/>
              </a:ext>
            </a:extLst>
          </p:cNvPr>
          <p:cNvSpPr txBox="1"/>
          <p:nvPr/>
        </p:nvSpPr>
        <p:spPr>
          <a:xfrm>
            <a:off x="9210734" y="2953948"/>
            <a:ext cx="921919"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softer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1" name="文本框 30">
            <a:extLst>
              <a:ext uri="{FF2B5EF4-FFF2-40B4-BE49-F238E27FC236}">
                <a16:creationId xmlns:a16="http://schemas.microsoft.com/office/drawing/2014/main" id="{E0790A4C-B2D6-422B-A9DF-FEA81721A948}"/>
              </a:ext>
            </a:extLst>
          </p:cNvPr>
          <p:cNvSpPr txBox="1"/>
          <p:nvPr/>
        </p:nvSpPr>
        <p:spPr>
          <a:xfrm>
            <a:off x="1494498" y="3288920"/>
            <a:ext cx="1186992"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sweeter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2" name="文本框 31">
            <a:extLst>
              <a:ext uri="{FF2B5EF4-FFF2-40B4-BE49-F238E27FC236}">
                <a16:creationId xmlns:a16="http://schemas.microsoft.com/office/drawing/2014/main" id="{DD43BF2B-3384-4540-B3B8-041045004079}"/>
              </a:ext>
            </a:extLst>
          </p:cNvPr>
          <p:cNvSpPr txBox="1"/>
          <p:nvPr/>
        </p:nvSpPr>
        <p:spPr>
          <a:xfrm>
            <a:off x="6152559" y="3660324"/>
            <a:ext cx="856325"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lazier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3" name="文本框 32">
            <a:extLst>
              <a:ext uri="{FF2B5EF4-FFF2-40B4-BE49-F238E27FC236}">
                <a16:creationId xmlns:a16="http://schemas.microsoft.com/office/drawing/2014/main" id="{5F1C6093-A996-490F-B3F3-FC0BF7F1E563}"/>
              </a:ext>
            </a:extLst>
          </p:cNvPr>
          <p:cNvSpPr txBox="1"/>
          <p:nvPr/>
        </p:nvSpPr>
        <p:spPr>
          <a:xfrm>
            <a:off x="8760175" y="3978142"/>
            <a:ext cx="908839"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larger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4" name="文本框 33">
            <a:extLst>
              <a:ext uri="{FF2B5EF4-FFF2-40B4-BE49-F238E27FC236}">
                <a16:creationId xmlns:a16="http://schemas.microsoft.com/office/drawing/2014/main" id="{29F8074A-A539-4BAE-B0F7-5B9FA1AF04EE}"/>
              </a:ext>
            </a:extLst>
          </p:cNvPr>
          <p:cNvSpPr txBox="1"/>
          <p:nvPr/>
        </p:nvSpPr>
        <p:spPr>
          <a:xfrm>
            <a:off x="681068" y="4366579"/>
            <a:ext cx="1188339"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brighter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5" name="文本框 34">
            <a:extLst>
              <a:ext uri="{FF2B5EF4-FFF2-40B4-BE49-F238E27FC236}">
                <a16:creationId xmlns:a16="http://schemas.microsoft.com/office/drawing/2014/main" id="{FFF335E6-6D11-4F57-89AB-F3EB5EA69ED5}"/>
              </a:ext>
            </a:extLst>
          </p:cNvPr>
          <p:cNvSpPr txBox="1"/>
          <p:nvPr/>
        </p:nvSpPr>
        <p:spPr>
          <a:xfrm>
            <a:off x="6812718" y="4720028"/>
            <a:ext cx="2258549"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more dangerous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6" name="文本框 35">
            <a:extLst>
              <a:ext uri="{FF2B5EF4-FFF2-40B4-BE49-F238E27FC236}">
                <a16:creationId xmlns:a16="http://schemas.microsoft.com/office/drawing/2014/main" id="{EB74DBA2-0832-4797-80A1-24AE08021ED6}"/>
              </a:ext>
            </a:extLst>
          </p:cNvPr>
          <p:cNvSpPr txBox="1"/>
          <p:nvPr/>
        </p:nvSpPr>
        <p:spPr>
          <a:xfrm>
            <a:off x="6624983" y="5461914"/>
            <a:ext cx="957570"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better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3869526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4540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Learning Objectives</a:t>
            </a:r>
          </a:p>
        </p:txBody>
      </p:sp>
      <p:sp>
        <p:nvSpPr>
          <p:cNvPr id="10" name="文本框 9"/>
          <p:cNvSpPr txBox="1"/>
          <p:nvPr/>
        </p:nvSpPr>
        <p:spPr>
          <a:xfrm>
            <a:off x="577924" y="1893780"/>
            <a:ext cx="11270511" cy="2251065"/>
          </a:xfrm>
          <a:prstGeom prst="rect">
            <a:avLst/>
          </a:prstGeom>
          <a:noFill/>
        </p:spPr>
        <p:txBody>
          <a:bodyPr wrap="square" rtlCol="0">
            <a:spAutoFit/>
          </a:bodyPr>
          <a:lstStyle/>
          <a:p>
            <a:pPr algn="just">
              <a:lnSpc>
                <a:spcPct val="150000"/>
              </a:lnSpc>
            </a:pPr>
            <a:r>
              <a:rPr lang="en-US" altLang="zh-CN" sz="2400" dirty="0">
                <a:latin typeface="Calibri" panose="020F0502020204030204" pitchFamily="34" charset="0"/>
                <a:cs typeface="Calibri" panose="020F0502020204030204" pitchFamily="34" charset="0"/>
              </a:rPr>
              <a:t>Students are supposed to</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192881" indent="-192881" algn="just">
              <a:lnSpc>
                <a:spcPct val="150000"/>
              </a:lnSpc>
              <a:buFont typeface="Wingdings" panose="05000000000000000000" pitchFamily="2" charset="2"/>
              <a:buChar char=""/>
            </a:pPr>
            <a:r>
              <a:rPr lang="en-US" altLang="zh-CN" sz="2400" dirty="0">
                <a:latin typeface="Calibri" panose="020F0502020204030204" pitchFamily="34" charset="0"/>
                <a:cs typeface="Calibri" panose="020F0502020204030204" pitchFamily="34" charset="0"/>
              </a:rPr>
              <a:t> use correctly comparative degrees, and verbs/verbal phrases followed by gerunds;</a:t>
            </a:r>
          </a:p>
          <a:p>
            <a:pPr marL="192881" indent="-192881" algn="just">
              <a:lnSpc>
                <a:spcPct val="150000"/>
              </a:lnSpc>
              <a:buFont typeface="Wingdings" panose="05000000000000000000" pitchFamily="2" charset="2"/>
              <a:buChar char=""/>
            </a:pPr>
            <a:r>
              <a:rPr lang="en-US" altLang="zh-CN" sz="2400" dirty="0">
                <a:latin typeface="Calibri" panose="020F0502020204030204" pitchFamily="34" charset="0"/>
                <a:cs typeface="Calibri" panose="020F0502020204030204" pitchFamily="34" charset="0"/>
              </a:rPr>
              <a:t> know how to give suggestions (how to do things and how to avoid things)</a:t>
            </a:r>
            <a:r>
              <a:rPr lang="en-US" altLang="zh-CN" sz="2400" kern="100" dirty="0">
                <a:latin typeface="Calibri" panose="020F0502020204030204" pitchFamily="34" charset="0"/>
                <a:cs typeface="Calibri" panose="020F0502020204030204" pitchFamily="34" charset="0"/>
              </a:rPr>
              <a:t>;</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192881" indent="-192881" algn="just">
              <a:lnSpc>
                <a:spcPct val="150000"/>
              </a:lnSpc>
              <a:buFont typeface="Wingdings" panose="05000000000000000000" pitchFamily="2" charset="2"/>
              <a:buChar char=""/>
            </a:pPr>
            <a:r>
              <a:rPr lang="en-US" altLang="zh-CN" sz="2400" kern="100" dirty="0">
                <a:latin typeface="Calibri" panose="020F0502020204030204" pitchFamily="34" charset="0"/>
                <a:cs typeface="Calibri" panose="020F0502020204030204" pitchFamily="34" charset="0"/>
              </a:rPr>
              <a:t> understand the benefits and significance of personal finance in college.</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13" name="动作按钮: 转到主页 8">
            <a:hlinkClick r:id="rId3" action="ppaction://hlinksldjump" highlightClick="1"/>
          </p:cNvPr>
          <p:cNvSpPr/>
          <p:nvPr/>
        </p:nvSpPr>
        <p:spPr>
          <a:xfrm>
            <a:off x="10918381" y="5693714"/>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67550" y="283464"/>
            <a:ext cx="1179420" cy="1051559"/>
            <a:chOff x="1313" y="323"/>
            <a:chExt cx="2280" cy="2032"/>
          </a:xfrm>
        </p:grpSpPr>
        <p:grpSp>
          <p:nvGrpSpPr>
            <p:cNvPr id="4" name="组合 158"/>
            <p:cNvGrpSpPr/>
            <p:nvPr/>
          </p:nvGrpSpPr>
          <p:grpSpPr>
            <a:xfrm>
              <a:off x="1313" y="323"/>
              <a:ext cx="2280" cy="2032"/>
              <a:chOff x="3720691" y="2824413"/>
              <a:chExt cx="1341120" cy="1209172"/>
            </a:xfrm>
          </p:grpSpPr>
          <p:sp>
            <p:nvSpPr>
              <p:cNvPr id="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4" name="图片 13"/>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5257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1942863"/>
            <a:ext cx="10950575"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Complete each sentence below with the appropriate comparative form of the adjective in brackets.</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矩形 23">
            <a:extLst>
              <a:ext uri="{FF2B5EF4-FFF2-40B4-BE49-F238E27FC236}">
                <a16:creationId xmlns:a16="http://schemas.microsoft.com/office/drawing/2014/main" id="{4404AA07-BF82-446D-9250-C9215C0AE7C3}"/>
              </a:ext>
            </a:extLst>
          </p:cNvPr>
          <p:cNvSpPr/>
          <p:nvPr/>
        </p:nvSpPr>
        <p:spPr>
          <a:xfrm>
            <a:off x="627113" y="2632234"/>
            <a:ext cx="11120388" cy="3416320"/>
          </a:xfrm>
          <a:prstGeom prst="rect">
            <a:avLst/>
          </a:prstGeom>
        </p:spPr>
        <p:txBody>
          <a:bodyPr wrap="square">
            <a:spAutoFit/>
          </a:bodyPr>
          <a:lstStyle/>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6.	Our final exam was difficult, far ___________ (difficult) than I had expected.</a:t>
            </a:r>
          </a:p>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7.	There is no kind of dishonesty into which otherwise good people ___________ (easily) and frequently fall than that of defrauding the government. —Benjamin Franklin</a:t>
            </a:r>
          </a:p>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8.	There is nothing ___________ (bad) than aggressive stupidity.</a:t>
            </a:r>
          </a:p>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9.	A man is usually ___________ (careful) of his money than he is of his principles. —Ralph Waldo Emerson</a:t>
            </a:r>
          </a:p>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10.	You’re a woman after my own heart. ___________ (tough) than wagon leather, ___________(smart) than spit, and ___________ (cold) than January. —</a:t>
            </a:r>
            <a:r>
              <a:rPr lang="en-US" altLang="zh-CN" sz="2400" i="1" dirty="0">
                <a:solidFill>
                  <a:srgbClr val="000000"/>
                </a:solidFill>
                <a:latin typeface="Calibri" panose="020F0502020204030204" pitchFamily="34" charset="0"/>
                <a:ea typeface="等线" panose="02010600030101010101" pitchFamily="2" charset="-122"/>
                <a:cs typeface="Calibri" panose="020F0502020204030204" pitchFamily="34" charset="0"/>
              </a:rPr>
              <a:t>The King and Four Queens</a:t>
            </a:r>
          </a:p>
        </p:txBody>
      </p:sp>
      <p:sp>
        <p:nvSpPr>
          <p:cNvPr id="25" name="文本框 24">
            <a:extLst>
              <a:ext uri="{FF2B5EF4-FFF2-40B4-BE49-F238E27FC236}">
                <a16:creationId xmlns:a16="http://schemas.microsoft.com/office/drawing/2014/main" id="{839B7273-EB2C-4F02-BBAB-7A5F10F778C3}"/>
              </a:ext>
            </a:extLst>
          </p:cNvPr>
          <p:cNvSpPr txBox="1"/>
          <p:nvPr/>
        </p:nvSpPr>
        <p:spPr>
          <a:xfrm>
            <a:off x="5004708" y="2632234"/>
            <a:ext cx="1871987"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m</a:t>
            </a:r>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ore difficult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6" name="文本框 25">
            <a:extLst>
              <a:ext uri="{FF2B5EF4-FFF2-40B4-BE49-F238E27FC236}">
                <a16:creationId xmlns:a16="http://schemas.microsoft.com/office/drawing/2014/main" id="{9C1C9F4F-0DB3-403B-A731-7F448F0F5417}"/>
              </a:ext>
            </a:extLst>
          </p:cNvPr>
          <p:cNvSpPr txBox="1"/>
          <p:nvPr/>
        </p:nvSpPr>
        <p:spPr>
          <a:xfrm>
            <a:off x="9999673" y="2961121"/>
            <a:ext cx="1620124"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m</a:t>
            </a:r>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ore easily</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7" name="文本框 26">
            <a:extLst>
              <a:ext uri="{FF2B5EF4-FFF2-40B4-BE49-F238E27FC236}">
                <a16:creationId xmlns:a16="http://schemas.microsoft.com/office/drawing/2014/main" id="{FAF146AB-8B5C-4511-A709-3417D65EEC2B}"/>
              </a:ext>
            </a:extLst>
          </p:cNvPr>
          <p:cNvSpPr txBox="1"/>
          <p:nvPr/>
        </p:nvSpPr>
        <p:spPr>
          <a:xfrm>
            <a:off x="3532770" y="3709986"/>
            <a:ext cx="939553"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worse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8" name="文本框 27">
            <a:extLst>
              <a:ext uri="{FF2B5EF4-FFF2-40B4-BE49-F238E27FC236}">
                <a16:creationId xmlns:a16="http://schemas.microsoft.com/office/drawing/2014/main" id="{9EB540CC-4408-48F2-A30B-5DEBB1E35F08}"/>
              </a:ext>
            </a:extLst>
          </p:cNvPr>
          <p:cNvSpPr txBox="1"/>
          <p:nvPr/>
        </p:nvSpPr>
        <p:spPr>
          <a:xfrm>
            <a:off x="3225052" y="4084351"/>
            <a:ext cx="1774332"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m</a:t>
            </a:r>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ore careful</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9" name="文本框 28">
            <a:extLst>
              <a:ext uri="{FF2B5EF4-FFF2-40B4-BE49-F238E27FC236}">
                <a16:creationId xmlns:a16="http://schemas.microsoft.com/office/drawing/2014/main" id="{693E8326-1D10-4E17-9BD2-CDE2B95B6090}"/>
              </a:ext>
            </a:extLst>
          </p:cNvPr>
          <p:cNvSpPr txBox="1"/>
          <p:nvPr/>
        </p:nvSpPr>
        <p:spPr>
          <a:xfrm>
            <a:off x="6467061" y="4780152"/>
            <a:ext cx="1199239"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Tougher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7" name="文本框 36">
            <a:extLst>
              <a:ext uri="{FF2B5EF4-FFF2-40B4-BE49-F238E27FC236}">
                <a16:creationId xmlns:a16="http://schemas.microsoft.com/office/drawing/2014/main" id="{3F968D2C-CDCB-4A71-BE09-68CC9B71DE23}"/>
              </a:ext>
            </a:extLst>
          </p:cNvPr>
          <p:cNvSpPr txBox="1"/>
          <p:nvPr/>
        </p:nvSpPr>
        <p:spPr>
          <a:xfrm>
            <a:off x="960794" y="5137326"/>
            <a:ext cx="1165575"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smarter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8" name="文本框 37">
            <a:extLst>
              <a:ext uri="{FF2B5EF4-FFF2-40B4-BE49-F238E27FC236}">
                <a16:creationId xmlns:a16="http://schemas.microsoft.com/office/drawing/2014/main" id="{DD09B962-3D90-4199-8F20-B965D026C85B}"/>
              </a:ext>
            </a:extLst>
          </p:cNvPr>
          <p:cNvSpPr txBox="1"/>
          <p:nvPr/>
        </p:nvSpPr>
        <p:spPr>
          <a:xfrm>
            <a:off x="5703520" y="5171911"/>
            <a:ext cx="967573"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colder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27207839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7" grpId="0"/>
      <p:bldP spid="3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590563"/>
            <a:ext cx="2646045" cy="2677656"/>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Join each word in Column A with one or more words in Column B to make a compound. There may be more than one correct answer.</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graphicFrame>
        <p:nvGraphicFramePr>
          <p:cNvPr id="24" name="表格 4">
            <a:extLst>
              <a:ext uri="{FF2B5EF4-FFF2-40B4-BE49-F238E27FC236}">
                <a16:creationId xmlns:a16="http://schemas.microsoft.com/office/drawing/2014/main" id="{34F72815-E0EC-4060-A8FD-7E87F1807A92}"/>
              </a:ext>
            </a:extLst>
          </p:cNvPr>
          <p:cNvGraphicFramePr>
            <a:graphicFrameLocks noGrp="1"/>
          </p:cNvGraphicFramePr>
          <p:nvPr>
            <p:extLst>
              <p:ext uri="{D42A27DB-BD31-4B8C-83A1-F6EECF244321}">
                <p14:modId xmlns:p14="http://schemas.microsoft.com/office/powerpoint/2010/main" val="1270449778"/>
              </p:ext>
            </p:extLst>
          </p:nvPr>
        </p:nvGraphicFramePr>
        <p:xfrm>
          <a:off x="3502596" y="1809264"/>
          <a:ext cx="3308067" cy="4023360"/>
        </p:xfrm>
        <a:graphic>
          <a:graphicData uri="http://schemas.openxmlformats.org/drawingml/2006/table">
            <a:tbl>
              <a:tblPr firstRow="1" bandRow="1">
                <a:tableStyleId>{5C22544A-7EE6-4342-B048-85BDC9FD1C3A}</a:tableStyleId>
              </a:tblPr>
              <a:tblGrid>
                <a:gridCol w="3308067">
                  <a:extLst>
                    <a:ext uri="{9D8B030D-6E8A-4147-A177-3AD203B41FA5}">
                      <a16:colId xmlns:a16="http://schemas.microsoft.com/office/drawing/2014/main" val="1102479969"/>
                    </a:ext>
                  </a:extLst>
                </a:gridCol>
              </a:tblGrid>
              <a:tr h="318768">
                <a:tc>
                  <a:txBody>
                    <a:bodyPr/>
                    <a:lstStyle/>
                    <a:p>
                      <a:pPr algn="ctr"/>
                      <a:r>
                        <a:rPr lang="en-US" altLang="zh-CN" dirty="0"/>
                        <a:t>Column A</a:t>
                      </a:r>
                      <a:endParaRPr lang="zh-CN" altLang="en-US" dirty="0"/>
                    </a:p>
                  </a:txBody>
                  <a:tcPr/>
                </a:tc>
                <a:extLst>
                  <a:ext uri="{0D108BD9-81ED-4DB2-BD59-A6C34878D82A}">
                    <a16:rowId xmlns:a16="http://schemas.microsoft.com/office/drawing/2014/main" val="72480502"/>
                  </a:ext>
                </a:extLst>
              </a:tr>
              <a:tr h="318768">
                <a:tc>
                  <a:txBody>
                    <a:bodyPr/>
                    <a:lstStyle/>
                    <a:p>
                      <a:pPr algn="ctr"/>
                      <a:r>
                        <a:rPr lang="en-US" altLang="zh-CN" dirty="0"/>
                        <a:t>news</a:t>
                      </a:r>
                      <a:endParaRPr lang="zh-CN" altLang="en-US" dirty="0"/>
                    </a:p>
                  </a:txBody>
                  <a:tcPr/>
                </a:tc>
                <a:extLst>
                  <a:ext uri="{0D108BD9-81ED-4DB2-BD59-A6C34878D82A}">
                    <a16:rowId xmlns:a16="http://schemas.microsoft.com/office/drawing/2014/main" val="21974832"/>
                  </a:ext>
                </a:extLst>
              </a:tr>
              <a:tr h="318768">
                <a:tc>
                  <a:txBody>
                    <a:bodyPr/>
                    <a:lstStyle/>
                    <a:p>
                      <a:pPr algn="ctr"/>
                      <a:r>
                        <a:rPr lang="en-US" altLang="zh-CN" dirty="0"/>
                        <a:t>flower</a:t>
                      </a:r>
                      <a:endParaRPr lang="zh-CN" altLang="en-US" dirty="0"/>
                    </a:p>
                  </a:txBody>
                  <a:tcPr/>
                </a:tc>
                <a:extLst>
                  <a:ext uri="{0D108BD9-81ED-4DB2-BD59-A6C34878D82A}">
                    <a16:rowId xmlns:a16="http://schemas.microsoft.com/office/drawing/2014/main" val="1131072542"/>
                  </a:ext>
                </a:extLst>
              </a:tr>
              <a:tr h="318768">
                <a:tc>
                  <a:txBody>
                    <a:bodyPr/>
                    <a:lstStyle/>
                    <a:p>
                      <a:pPr algn="ctr"/>
                      <a:r>
                        <a:rPr lang="en-US" altLang="zh-CN" dirty="0"/>
                        <a:t>pig</a:t>
                      </a:r>
                      <a:endParaRPr lang="zh-CN" altLang="en-US" dirty="0"/>
                    </a:p>
                  </a:txBody>
                  <a:tcPr/>
                </a:tc>
                <a:extLst>
                  <a:ext uri="{0D108BD9-81ED-4DB2-BD59-A6C34878D82A}">
                    <a16:rowId xmlns:a16="http://schemas.microsoft.com/office/drawing/2014/main" val="3333602270"/>
                  </a:ext>
                </a:extLst>
              </a:tr>
              <a:tr h="318768">
                <a:tc>
                  <a:txBody>
                    <a:bodyPr/>
                    <a:lstStyle/>
                    <a:p>
                      <a:pPr algn="ctr"/>
                      <a:r>
                        <a:rPr lang="en-US" altLang="zh-CN" dirty="0"/>
                        <a:t>sand</a:t>
                      </a:r>
                      <a:endParaRPr lang="zh-CN" altLang="en-US" dirty="0"/>
                    </a:p>
                  </a:txBody>
                  <a:tcPr/>
                </a:tc>
                <a:extLst>
                  <a:ext uri="{0D108BD9-81ED-4DB2-BD59-A6C34878D82A}">
                    <a16:rowId xmlns:a16="http://schemas.microsoft.com/office/drawing/2014/main" val="3556419738"/>
                  </a:ext>
                </a:extLst>
              </a:tr>
              <a:tr h="318768">
                <a:tc>
                  <a:txBody>
                    <a:bodyPr/>
                    <a:lstStyle/>
                    <a:p>
                      <a:pPr algn="ctr"/>
                      <a:r>
                        <a:rPr lang="en-US" altLang="zh-CN" dirty="0"/>
                        <a:t>lady</a:t>
                      </a:r>
                      <a:endParaRPr lang="zh-CN" altLang="en-US" dirty="0"/>
                    </a:p>
                  </a:txBody>
                  <a:tcPr/>
                </a:tc>
                <a:extLst>
                  <a:ext uri="{0D108BD9-81ED-4DB2-BD59-A6C34878D82A}">
                    <a16:rowId xmlns:a16="http://schemas.microsoft.com/office/drawing/2014/main" val="1979699168"/>
                  </a:ext>
                </a:extLst>
              </a:tr>
              <a:tr h="318768">
                <a:tc>
                  <a:txBody>
                    <a:bodyPr/>
                    <a:lstStyle/>
                    <a:p>
                      <a:pPr algn="ctr"/>
                      <a:r>
                        <a:rPr lang="en-US" altLang="zh-CN" dirty="0"/>
                        <a:t>thumb</a:t>
                      </a:r>
                      <a:endParaRPr lang="zh-CN" altLang="en-US" dirty="0"/>
                    </a:p>
                  </a:txBody>
                  <a:tcPr/>
                </a:tc>
                <a:extLst>
                  <a:ext uri="{0D108BD9-81ED-4DB2-BD59-A6C34878D82A}">
                    <a16:rowId xmlns:a16="http://schemas.microsoft.com/office/drawing/2014/main" val="445066629"/>
                  </a:ext>
                </a:extLst>
              </a:tr>
              <a:tr h="318768">
                <a:tc>
                  <a:txBody>
                    <a:bodyPr/>
                    <a:lstStyle/>
                    <a:p>
                      <a:pPr algn="ctr"/>
                      <a:r>
                        <a:rPr lang="en-US" altLang="zh-CN" dirty="0"/>
                        <a:t>copper</a:t>
                      </a:r>
                      <a:endParaRPr lang="zh-CN" altLang="en-US" dirty="0"/>
                    </a:p>
                  </a:txBody>
                  <a:tcPr/>
                </a:tc>
                <a:extLst>
                  <a:ext uri="{0D108BD9-81ED-4DB2-BD59-A6C34878D82A}">
                    <a16:rowId xmlns:a16="http://schemas.microsoft.com/office/drawing/2014/main" val="4271362986"/>
                  </a:ext>
                </a:extLst>
              </a:tr>
              <a:tr h="318768">
                <a:tc>
                  <a:txBody>
                    <a:bodyPr/>
                    <a:lstStyle/>
                    <a:p>
                      <a:pPr algn="ctr"/>
                      <a:r>
                        <a:rPr lang="en-US" altLang="zh-CN" dirty="0"/>
                        <a:t>eye</a:t>
                      </a:r>
                      <a:endParaRPr lang="zh-CN" altLang="en-US" dirty="0"/>
                    </a:p>
                  </a:txBody>
                  <a:tcPr/>
                </a:tc>
                <a:extLst>
                  <a:ext uri="{0D108BD9-81ED-4DB2-BD59-A6C34878D82A}">
                    <a16:rowId xmlns:a16="http://schemas.microsoft.com/office/drawing/2014/main" val="2247480654"/>
                  </a:ext>
                </a:extLst>
              </a:tr>
              <a:tr h="318768">
                <a:tc>
                  <a:txBody>
                    <a:bodyPr/>
                    <a:lstStyle/>
                    <a:p>
                      <a:pPr algn="ctr"/>
                      <a:r>
                        <a:rPr lang="en-US" altLang="zh-CN" dirty="0"/>
                        <a:t>bed</a:t>
                      </a:r>
                      <a:endParaRPr lang="zh-CN" altLang="en-US" dirty="0"/>
                    </a:p>
                  </a:txBody>
                  <a:tcPr/>
                </a:tc>
                <a:extLst>
                  <a:ext uri="{0D108BD9-81ED-4DB2-BD59-A6C34878D82A}">
                    <a16:rowId xmlns:a16="http://schemas.microsoft.com/office/drawing/2014/main" val="3687825824"/>
                  </a:ext>
                </a:extLst>
              </a:tr>
              <a:tr h="318768">
                <a:tc>
                  <a:txBody>
                    <a:bodyPr/>
                    <a:lstStyle/>
                    <a:p>
                      <a:pPr algn="ctr"/>
                      <a:r>
                        <a:rPr lang="en-US" altLang="zh-CN" dirty="0"/>
                        <a:t>hand</a:t>
                      </a:r>
                      <a:endParaRPr lang="zh-CN" altLang="en-US" dirty="0"/>
                    </a:p>
                  </a:txBody>
                  <a:tcPr/>
                </a:tc>
                <a:extLst>
                  <a:ext uri="{0D108BD9-81ED-4DB2-BD59-A6C34878D82A}">
                    <a16:rowId xmlns:a16="http://schemas.microsoft.com/office/drawing/2014/main" val="3543743762"/>
                  </a:ext>
                </a:extLst>
              </a:tr>
            </a:tbl>
          </a:graphicData>
        </a:graphic>
      </p:graphicFrame>
      <p:graphicFrame>
        <p:nvGraphicFramePr>
          <p:cNvPr id="25" name="表格 8">
            <a:extLst>
              <a:ext uri="{FF2B5EF4-FFF2-40B4-BE49-F238E27FC236}">
                <a16:creationId xmlns:a16="http://schemas.microsoft.com/office/drawing/2014/main" id="{64232EED-3A59-4CCC-BD82-B57265A27609}"/>
              </a:ext>
            </a:extLst>
          </p:cNvPr>
          <p:cNvGraphicFramePr>
            <a:graphicFrameLocks noGrp="1"/>
          </p:cNvGraphicFramePr>
          <p:nvPr>
            <p:extLst>
              <p:ext uri="{D42A27DB-BD31-4B8C-83A1-F6EECF244321}">
                <p14:modId xmlns:p14="http://schemas.microsoft.com/office/powerpoint/2010/main" val="4056311073"/>
              </p:ext>
            </p:extLst>
          </p:nvPr>
        </p:nvGraphicFramePr>
        <p:xfrm>
          <a:off x="7137400" y="1809264"/>
          <a:ext cx="4440381" cy="4023360"/>
        </p:xfrm>
        <a:graphic>
          <a:graphicData uri="http://schemas.openxmlformats.org/drawingml/2006/table">
            <a:tbl>
              <a:tblPr firstRow="1" bandRow="1">
                <a:tableStyleId>{5C22544A-7EE6-4342-B048-85BDC9FD1C3A}</a:tableStyleId>
              </a:tblPr>
              <a:tblGrid>
                <a:gridCol w="1480127">
                  <a:extLst>
                    <a:ext uri="{9D8B030D-6E8A-4147-A177-3AD203B41FA5}">
                      <a16:colId xmlns:a16="http://schemas.microsoft.com/office/drawing/2014/main" val="3519254043"/>
                    </a:ext>
                  </a:extLst>
                </a:gridCol>
                <a:gridCol w="1480127">
                  <a:extLst>
                    <a:ext uri="{9D8B030D-6E8A-4147-A177-3AD203B41FA5}">
                      <a16:colId xmlns:a16="http://schemas.microsoft.com/office/drawing/2014/main" val="1595921131"/>
                    </a:ext>
                  </a:extLst>
                </a:gridCol>
                <a:gridCol w="1480127">
                  <a:extLst>
                    <a:ext uri="{9D8B030D-6E8A-4147-A177-3AD203B41FA5}">
                      <a16:colId xmlns:a16="http://schemas.microsoft.com/office/drawing/2014/main" val="4072179472"/>
                    </a:ext>
                  </a:extLst>
                </a:gridCol>
              </a:tblGrid>
              <a:tr h="365760">
                <a:tc gridSpan="3">
                  <a:txBody>
                    <a:bodyPr/>
                    <a:lstStyle/>
                    <a:p>
                      <a:pPr algn="ctr"/>
                      <a:r>
                        <a:rPr lang="en-US" altLang="zh-CN" dirty="0"/>
                        <a:t>Column B</a:t>
                      </a:r>
                      <a:endParaRPr lang="zh-CN" altLang="en-US" dirty="0"/>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764663"/>
                  </a:ext>
                </a:extLst>
              </a:tr>
              <a:tr h="365760">
                <a:tc>
                  <a:txBody>
                    <a:bodyPr/>
                    <a:lstStyle/>
                    <a:p>
                      <a:r>
                        <a:rPr lang="en-US" altLang="zh-CN" dirty="0"/>
                        <a:t>stand</a:t>
                      </a:r>
                      <a:endParaRPr lang="zh-CN" altLang="en-US" dirty="0"/>
                    </a:p>
                  </a:txBody>
                  <a:tcPr/>
                </a:tc>
                <a:tc>
                  <a:txBody>
                    <a:bodyPr/>
                    <a:lstStyle/>
                    <a:p>
                      <a:r>
                        <a:rPr lang="en-US" altLang="zh-CN" dirty="0"/>
                        <a:t>paper</a:t>
                      </a:r>
                      <a:endParaRPr lang="zh-CN" altLang="en-US" dirty="0"/>
                    </a:p>
                  </a:txBody>
                  <a:tcPr/>
                </a:tc>
                <a:tc>
                  <a:txBody>
                    <a:bodyPr/>
                    <a:lstStyle/>
                    <a:p>
                      <a:r>
                        <a:rPr lang="en-US" altLang="zh-CN" dirty="0"/>
                        <a:t>clip</a:t>
                      </a:r>
                      <a:endParaRPr lang="zh-CN" altLang="en-US" dirty="0"/>
                    </a:p>
                  </a:txBody>
                  <a:tcPr/>
                </a:tc>
                <a:extLst>
                  <a:ext uri="{0D108BD9-81ED-4DB2-BD59-A6C34878D82A}">
                    <a16:rowId xmlns:a16="http://schemas.microsoft.com/office/drawing/2014/main" val="2768532741"/>
                  </a:ext>
                </a:extLst>
              </a:tr>
              <a:tr h="365760">
                <a:tc>
                  <a:txBody>
                    <a:bodyPr/>
                    <a:lstStyle/>
                    <a:p>
                      <a:r>
                        <a:rPr lang="en-US" altLang="zh-CN" dirty="0"/>
                        <a:t>petal</a:t>
                      </a:r>
                      <a:endParaRPr lang="zh-CN" altLang="en-US" dirty="0"/>
                    </a:p>
                  </a:txBody>
                  <a:tcPr/>
                </a:tc>
                <a:tc>
                  <a:txBody>
                    <a:bodyPr/>
                    <a:lstStyle/>
                    <a:p>
                      <a:r>
                        <a:rPr lang="en-US" altLang="zh-CN" dirty="0"/>
                        <a:t>bud</a:t>
                      </a:r>
                      <a:endParaRPr lang="zh-CN" altLang="en-US" dirty="0"/>
                    </a:p>
                  </a:txBody>
                  <a:tcPr/>
                </a:tc>
                <a:tc>
                  <a:txBody>
                    <a:bodyPr/>
                    <a:lstStyle/>
                    <a:p>
                      <a:r>
                        <a:rPr lang="en-US" altLang="zh-CN" dirty="0"/>
                        <a:t>pot</a:t>
                      </a:r>
                      <a:endParaRPr lang="zh-CN" altLang="en-US" dirty="0"/>
                    </a:p>
                  </a:txBody>
                  <a:tcPr/>
                </a:tc>
                <a:extLst>
                  <a:ext uri="{0D108BD9-81ED-4DB2-BD59-A6C34878D82A}">
                    <a16:rowId xmlns:a16="http://schemas.microsoft.com/office/drawing/2014/main" val="445366821"/>
                  </a:ext>
                </a:extLst>
              </a:tr>
              <a:tr h="365760">
                <a:tc>
                  <a:txBody>
                    <a:bodyPr/>
                    <a:lstStyle/>
                    <a:p>
                      <a:r>
                        <a:rPr lang="en-US" altLang="zh-CN" dirty="0"/>
                        <a:t>tail</a:t>
                      </a:r>
                      <a:endParaRPr lang="zh-CN" altLang="en-US" dirty="0"/>
                    </a:p>
                  </a:txBody>
                  <a:tcPr/>
                </a:tc>
                <a:tc>
                  <a:txBody>
                    <a:bodyPr/>
                    <a:lstStyle/>
                    <a:p>
                      <a:r>
                        <a:rPr lang="en-US" altLang="zh-CN" dirty="0"/>
                        <a:t>pen</a:t>
                      </a:r>
                      <a:endParaRPr lang="zh-CN" altLang="en-US" dirty="0"/>
                    </a:p>
                  </a:txBody>
                  <a:tcPr/>
                </a:tc>
                <a:tc>
                  <a:txBody>
                    <a:bodyPr/>
                    <a:lstStyle/>
                    <a:p>
                      <a:r>
                        <a:rPr lang="en-US" altLang="zh-CN" dirty="0"/>
                        <a:t>nose</a:t>
                      </a:r>
                      <a:endParaRPr lang="zh-CN" altLang="en-US" dirty="0"/>
                    </a:p>
                  </a:txBody>
                  <a:tcPr/>
                </a:tc>
                <a:extLst>
                  <a:ext uri="{0D108BD9-81ED-4DB2-BD59-A6C34878D82A}">
                    <a16:rowId xmlns:a16="http://schemas.microsoft.com/office/drawing/2014/main" val="2471688369"/>
                  </a:ext>
                </a:extLst>
              </a:tr>
              <a:tr h="365760">
                <a:tc>
                  <a:txBody>
                    <a:bodyPr/>
                    <a:lstStyle/>
                    <a:p>
                      <a:r>
                        <a:rPr lang="en-US" altLang="zh-CN" dirty="0"/>
                        <a:t>paper</a:t>
                      </a:r>
                      <a:endParaRPr lang="zh-CN" altLang="en-US" dirty="0"/>
                    </a:p>
                  </a:txBody>
                  <a:tcPr/>
                </a:tc>
                <a:tc>
                  <a:txBody>
                    <a:bodyPr/>
                    <a:lstStyle/>
                    <a:p>
                      <a:r>
                        <a:rPr lang="en-US" altLang="zh-CN" dirty="0"/>
                        <a:t>storm</a:t>
                      </a:r>
                      <a:endParaRPr lang="zh-CN" altLang="en-US" dirty="0"/>
                    </a:p>
                  </a:txBody>
                  <a:tcPr/>
                </a:tc>
                <a:tc>
                  <a:txBody>
                    <a:bodyPr/>
                    <a:lstStyle/>
                    <a:p>
                      <a:r>
                        <a:rPr lang="en-US" altLang="zh-CN" dirty="0"/>
                        <a:t>box</a:t>
                      </a:r>
                      <a:endParaRPr lang="zh-CN" altLang="en-US" dirty="0"/>
                    </a:p>
                  </a:txBody>
                  <a:tcPr/>
                </a:tc>
                <a:extLst>
                  <a:ext uri="{0D108BD9-81ED-4DB2-BD59-A6C34878D82A}">
                    <a16:rowId xmlns:a16="http://schemas.microsoft.com/office/drawing/2014/main" val="4162767460"/>
                  </a:ext>
                </a:extLst>
              </a:tr>
              <a:tr h="365760">
                <a:tc>
                  <a:txBody>
                    <a:bodyPr/>
                    <a:lstStyle/>
                    <a:p>
                      <a:r>
                        <a:rPr lang="en-US" altLang="zh-CN" dirty="0"/>
                        <a:t>bug</a:t>
                      </a:r>
                      <a:endParaRPr lang="zh-CN" altLang="en-US" dirty="0"/>
                    </a:p>
                  </a:txBody>
                  <a:tcPr/>
                </a:tc>
                <a:tc>
                  <a:txBody>
                    <a:bodyPr/>
                    <a:lstStyle/>
                    <a:p>
                      <a:r>
                        <a:rPr lang="en-US" altLang="zh-CN" dirty="0"/>
                        <a:t>finger</a:t>
                      </a:r>
                      <a:endParaRPr lang="zh-CN" altLang="en-US" dirty="0"/>
                    </a:p>
                  </a:txBody>
                  <a:tcPr/>
                </a:tc>
                <a:tc>
                  <a:txBody>
                    <a:bodyPr/>
                    <a:lstStyle/>
                    <a:p>
                      <a:r>
                        <a:rPr lang="en-US" altLang="zh-CN" dirty="0"/>
                        <a:t>purse</a:t>
                      </a:r>
                      <a:endParaRPr lang="zh-CN" altLang="en-US" dirty="0"/>
                    </a:p>
                  </a:txBody>
                  <a:tcPr/>
                </a:tc>
                <a:extLst>
                  <a:ext uri="{0D108BD9-81ED-4DB2-BD59-A6C34878D82A}">
                    <a16:rowId xmlns:a16="http://schemas.microsoft.com/office/drawing/2014/main" val="2109693233"/>
                  </a:ext>
                </a:extLst>
              </a:tr>
              <a:tr h="365760">
                <a:tc>
                  <a:txBody>
                    <a:bodyPr/>
                    <a:lstStyle/>
                    <a:p>
                      <a:r>
                        <a:rPr lang="en-US" altLang="zh-CN" dirty="0"/>
                        <a:t>tack</a:t>
                      </a:r>
                      <a:endParaRPr lang="zh-CN" altLang="en-US" dirty="0"/>
                    </a:p>
                  </a:txBody>
                  <a:tcPr/>
                </a:tc>
                <a:tc>
                  <a:txBody>
                    <a:bodyPr/>
                    <a:lstStyle/>
                    <a:p>
                      <a:r>
                        <a:rPr lang="en-US" altLang="zh-CN" dirty="0"/>
                        <a:t>print</a:t>
                      </a:r>
                      <a:endParaRPr lang="zh-CN" altLang="en-US" dirty="0"/>
                    </a:p>
                  </a:txBody>
                  <a:tcPr/>
                </a:tc>
                <a:tc>
                  <a:txBody>
                    <a:bodyPr/>
                    <a:lstStyle/>
                    <a:p>
                      <a:r>
                        <a:rPr lang="en-US" altLang="zh-CN" dirty="0"/>
                        <a:t>nail</a:t>
                      </a:r>
                      <a:endParaRPr lang="zh-CN" altLang="en-US" dirty="0"/>
                    </a:p>
                  </a:txBody>
                  <a:tcPr/>
                </a:tc>
                <a:extLst>
                  <a:ext uri="{0D108BD9-81ED-4DB2-BD59-A6C34878D82A}">
                    <a16:rowId xmlns:a16="http://schemas.microsoft.com/office/drawing/2014/main" val="749901775"/>
                  </a:ext>
                </a:extLst>
              </a:tr>
              <a:tr h="365760">
                <a:tc>
                  <a:txBody>
                    <a:bodyPr/>
                    <a:lstStyle/>
                    <a:p>
                      <a:r>
                        <a:rPr lang="en-US" altLang="zh-CN" dirty="0"/>
                        <a:t>wire</a:t>
                      </a:r>
                      <a:endParaRPr lang="zh-CN" altLang="en-US" dirty="0"/>
                    </a:p>
                  </a:txBody>
                  <a:tcPr/>
                </a:tc>
                <a:tc>
                  <a:txBody>
                    <a:bodyPr/>
                    <a:lstStyle/>
                    <a:p>
                      <a:r>
                        <a:rPr lang="en-US" altLang="zh-CN" dirty="0"/>
                        <a:t>head</a:t>
                      </a:r>
                      <a:endParaRPr lang="zh-CN" altLang="en-US" dirty="0"/>
                    </a:p>
                  </a:txBody>
                  <a:tcPr/>
                </a:tc>
                <a:tc>
                  <a:txBody>
                    <a:bodyPr/>
                    <a:lstStyle/>
                    <a:p>
                      <a:r>
                        <a:rPr lang="en-US" altLang="zh-CN" dirty="0"/>
                        <a:t>crayon</a:t>
                      </a:r>
                      <a:endParaRPr lang="zh-CN" altLang="en-US" dirty="0"/>
                    </a:p>
                  </a:txBody>
                  <a:tcPr/>
                </a:tc>
                <a:extLst>
                  <a:ext uri="{0D108BD9-81ED-4DB2-BD59-A6C34878D82A}">
                    <a16:rowId xmlns:a16="http://schemas.microsoft.com/office/drawing/2014/main" val="2659259447"/>
                  </a:ext>
                </a:extLst>
              </a:tr>
              <a:tr h="365760">
                <a:tc>
                  <a:txBody>
                    <a:bodyPr/>
                    <a:lstStyle/>
                    <a:p>
                      <a:r>
                        <a:rPr lang="en-US" altLang="zh-CN" dirty="0"/>
                        <a:t>color</a:t>
                      </a:r>
                      <a:endParaRPr lang="zh-CN" altLang="en-US" dirty="0"/>
                    </a:p>
                  </a:txBody>
                  <a:tcPr/>
                </a:tc>
                <a:tc>
                  <a:txBody>
                    <a:bodyPr/>
                    <a:lstStyle/>
                    <a:p>
                      <a:r>
                        <a:rPr lang="en-US" altLang="zh-CN" dirty="0"/>
                        <a:t>brow</a:t>
                      </a:r>
                      <a:endParaRPr lang="zh-CN" altLang="en-US" dirty="0"/>
                    </a:p>
                  </a:txBody>
                  <a:tcPr/>
                </a:tc>
                <a:tc>
                  <a:txBody>
                    <a:bodyPr/>
                    <a:lstStyle/>
                    <a:p>
                      <a:r>
                        <a:rPr lang="en-US" altLang="zh-CN" dirty="0"/>
                        <a:t>lid</a:t>
                      </a:r>
                      <a:endParaRPr lang="zh-CN" altLang="en-US" dirty="0"/>
                    </a:p>
                  </a:txBody>
                  <a:tcPr/>
                </a:tc>
                <a:extLst>
                  <a:ext uri="{0D108BD9-81ED-4DB2-BD59-A6C34878D82A}">
                    <a16:rowId xmlns:a16="http://schemas.microsoft.com/office/drawing/2014/main" val="2009046461"/>
                  </a:ext>
                </a:extLst>
              </a:tr>
              <a:tr h="365760">
                <a:tc>
                  <a:txBody>
                    <a:bodyPr/>
                    <a:lstStyle/>
                    <a:p>
                      <a:r>
                        <a:rPr lang="en-US" altLang="zh-CN" dirty="0"/>
                        <a:t>rock</a:t>
                      </a:r>
                      <a:endParaRPr lang="zh-CN" altLang="en-US" dirty="0"/>
                    </a:p>
                  </a:txBody>
                  <a:tcPr/>
                </a:tc>
                <a:tc>
                  <a:txBody>
                    <a:bodyPr/>
                    <a:lstStyle/>
                    <a:p>
                      <a:r>
                        <a:rPr lang="en-US" altLang="zh-CN" dirty="0"/>
                        <a:t>time</a:t>
                      </a:r>
                      <a:endParaRPr lang="zh-CN" altLang="en-US" dirty="0"/>
                    </a:p>
                  </a:txBody>
                  <a:tcPr/>
                </a:tc>
                <a:tc>
                  <a:txBody>
                    <a:bodyPr/>
                    <a:lstStyle/>
                    <a:p>
                      <a:r>
                        <a:rPr lang="en-US" altLang="zh-CN" dirty="0"/>
                        <a:t>pillow</a:t>
                      </a:r>
                      <a:endParaRPr lang="zh-CN" altLang="en-US" dirty="0"/>
                    </a:p>
                  </a:txBody>
                  <a:tcPr/>
                </a:tc>
                <a:extLst>
                  <a:ext uri="{0D108BD9-81ED-4DB2-BD59-A6C34878D82A}">
                    <a16:rowId xmlns:a16="http://schemas.microsoft.com/office/drawing/2014/main" val="3158336343"/>
                  </a:ext>
                </a:extLst>
              </a:tr>
              <a:tr h="365760">
                <a:tc>
                  <a:txBody>
                    <a:bodyPr/>
                    <a:lstStyle/>
                    <a:p>
                      <a:r>
                        <a:rPr lang="en-US" altLang="zh-CN" dirty="0"/>
                        <a:t>bag</a:t>
                      </a:r>
                      <a:endParaRPr lang="zh-CN" altLang="en-US" dirty="0"/>
                    </a:p>
                  </a:txBody>
                  <a:tcPr/>
                </a:tc>
                <a:tc>
                  <a:txBody>
                    <a:bodyPr/>
                    <a:lstStyle/>
                    <a:p>
                      <a:r>
                        <a:rPr lang="en-US" altLang="zh-CN" dirty="0"/>
                        <a:t>shake</a:t>
                      </a:r>
                      <a:endParaRPr lang="zh-CN" altLang="en-US" dirty="0"/>
                    </a:p>
                  </a:txBody>
                  <a:tcPr/>
                </a:tc>
                <a:tc>
                  <a:txBody>
                    <a:bodyPr/>
                    <a:lstStyle/>
                    <a:p>
                      <a:r>
                        <a:rPr lang="en-US" altLang="zh-CN" dirty="0"/>
                        <a:t>glove</a:t>
                      </a:r>
                      <a:endParaRPr lang="zh-CN" altLang="en-US" dirty="0"/>
                    </a:p>
                  </a:txBody>
                  <a:tcPr/>
                </a:tc>
                <a:extLst>
                  <a:ext uri="{0D108BD9-81ED-4DB2-BD59-A6C34878D82A}">
                    <a16:rowId xmlns:a16="http://schemas.microsoft.com/office/drawing/2014/main" val="3080046679"/>
                  </a:ext>
                </a:extLst>
              </a:tr>
            </a:tbl>
          </a:graphicData>
        </a:graphic>
      </p:graphicFrame>
    </p:spTree>
    <p:extLst>
      <p:ext uri="{BB962C8B-B14F-4D97-AF65-F5344CB8AC3E}">
        <p14:creationId xmlns:p14="http://schemas.microsoft.com/office/powerpoint/2010/main" val="2140117944"/>
      </p:ext>
    </p:extLst>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234963"/>
            <a:ext cx="10950575"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Join each word in Column A with one or more words in Column B to make a compound. There may be more than one correct answer.</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矩形 23">
            <a:extLst>
              <a:ext uri="{FF2B5EF4-FFF2-40B4-BE49-F238E27FC236}">
                <a16:creationId xmlns:a16="http://schemas.microsoft.com/office/drawing/2014/main" id="{71B5A281-D7F3-4FE7-A70E-AF1CE91BC333}"/>
              </a:ext>
            </a:extLst>
          </p:cNvPr>
          <p:cNvSpPr/>
          <p:nvPr/>
        </p:nvSpPr>
        <p:spPr>
          <a:xfrm>
            <a:off x="689285" y="3221435"/>
            <a:ext cx="8792646" cy="2308324"/>
          </a:xfrm>
          <a:prstGeom prst="rect">
            <a:avLst/>
          </a:prstGeom>
        </p:spPr>
        <p:txBody>
          <a:bodyPr wrap="square">
            <a:spAutoFit/>
          </a:bodyPr>
          <a:lstStyle/>
          <a:p>
            <a:pPr>
              <a:lnSpc>
                <a:spcPct val="120000"/>
              </a:lnSpc>
            </a:pPr>
            <a:r>
              <a:rPr lang="en-US" altLang="zh-CN" sz="2400" dirty="0"/>
              <a:t>newsstand</a:t>
            </a:r>
            <a:r>
              <a:rPr lang="zh-CN" altLang="en-US" sz="2400" dirty="0"/>
              <a:t>（</a:t>
            </a:r>
            <a:r>
              <a:rPr lang="zh-CN" altLang="en-US" sz="2200" dirty="0">
                <a:latin typeface="微软雅黑" panose="020B0503020204020204" pitchFamily="34" charset="-122"/>
                <a:ea typeface="微软雅黑" panose="020B0503020204020204" pitchFamily="34" charset="-122"/>
              </a:rPr>
              <a:t>报摊</a:t>
            </a:r>
            <a:r>
              <a:rPr lang="zh-CN" altLang="en-US" sz="2400" dirty="0"/>
              <a:t>） </a:t>
            </a:r>
            <a:r>
              <a:rPr lang="en-US" altLang="zh-CN" sz="2400" dirty="0"/>
              <a:t>newspaper</a:t>
            </a:r>
            <a:r>
              <a:rPr lang="zh-CN" altLang="en-US" sz="2400" dirty="0"/>
              <a:t>（</a:t>
            </a:r>
            <a:r>
              <a:rPr lang="zh-CN" altLang="en-US" sz="2200" dirty="0">
                <a:latin typeface="微软雅黑" panose="020B0503020204020204" pitchFamily="34" charset="-122"/>
                <a:ea typeface="微软雅黑" panose="020B0503020204020204" pitchFamily="34" charset="-122"/>
              </a:rPr>
              <a:t>报纸</a:t>
            </a:r>
            <a:r>
              <a:rPr lang="zh-CN" altLang="en-US" sz="2400" dirty="0"/>
              <a:t>） </a:t>
            </a:r>
            <a:endParaRPr lang="en-US" altLang="zh-CN" sz="2400" dirty="0"/>
          </a:p>
          <a:p>
            <a:pPr>
              <a:lnSpc>
                <a:spcPct val="120000"/>
              </a:lnSpc>
            </a:pPr>
            <a:r>
              <a:rPr lang="en-US" altLang="zh-CN" sz="2400" dirty="0"/>
              <a:t>flowerpot</a:t>
            </a:r>
            <a:r>
              <a:rPr lang="zh-CN" altLang="en-US" sz="2400" dirty="0"/>
              <a:t>（</a:t>
            </a:r>
            <a:r>
              <a:rPr lang="zh-CN" altLang="en-US" sz="2200" dirty="0">
                <a:latin typeface="微软雅黑" panose="020B0503020204020204" pitchFamily="34" charset="-122"/>
                <a:ea typeface="微软雅黑" panose="020B0503020204020204" pitchFamily="34" charset="-122"/>
              </a:rPr>
              <a:t>花盆</a:t>
            </a:r>
            <a:r>
              <a:rPr lang="zh-CN" altLang="en-US" sz="2400" dirty="0"/>
              <a:t>）</a:t>
            </a:r>
          </a:p>
          <a:p>
            <a:pPr>
              <a:lnSpc>
                <a:spcPct val="120000"/>
              </a:lnSpc>
            </a:pPr>
            <a:r>
              <a:rPr lang="en-US" altLang="zh-CN" sz="2400" dirty="0"/>
              <a:t>pigtail</a:t>
            </a:r>
            <a:r>
              <a:rPr lang="zh-CN" altLang="en-US" sz="2400" dirty="0"/>
              <a:t>（</a:t>
            </a:r>
            <a:r>
              <a:rPr lang="zh-CN" altLang="en-US" sz="2200" dirty="0">
                <a:latin typeface="微软雅黑" panose="020B0503020204020204" pitchFamily="34" charset="-122"/>
                <a:ea typeface="微软雅黑" panose="020B0503020204020204" pitchFamily="34" charset="-122"/>
              </a:rPr>
              <a:t>辫子</a:t>
            </a:r>
            <a:r>
              <a:rPr lang="zh-CN" altLang="en-US" sz="2400" dirty="0"/>
              <a:t>） </a:t>
            </a:r>
            <a:r>
              <a:rPr lang="en-US" altLang="zh-CN" sz="2400" dirty="0"/>
              <a:t>pigpen</a:t>
            </a:r>
            <a:r>
              <a:rPr lang="zh-CN" altLang="en-US" sz="2400" dirty="0"/>
              <a:t>（</a:t>
            </a:r>
            <a:r>
              <a:rPr lang="zh-CN" altLang="en-US" sz="2200" dirty="0">
                <a:latin typeface="微软雅黑" panose="020B0503020204020204" pitchFamily="34" charset="-122"/>
                <a:ea typeface="微软雅黑" panose="020B0503020204020204" pitchFamily="34" charset="-122"/>
              </a:rPr>
              <a:t>猪舍</a:t>
            </a:r>
            <a:r>
              <a:rPr lang="zh-CN" altLang="en-US" sz="2400" dirty="0"/>
              <a:t>） </a:t>
            </a:r>
            <a:endParaRPr lang="en-US" altLang="zh-CN" sz="2400" dirty="0"/>
          </a:p>
          <a:p>
            <a:pPr>
              <a:lnSpc>
                <a:spcPct val="120000"/>
              </a:lnSpc>
            </a:pPr>
            <a:r>
              <a:rPr lang="en-US" altLang="zh-CN" sz="2400" dirty="0"/>
              <a:t>sandpaper</a:t>
            </a:r>
            <a:r>
              <a:rPr lang="zh-CN" altLang="en-US" sz="2400" dirty="0"/>
              <a:t>（</a:t>
            </a:r>
            <a:r>
              <a:rPr lang="zh-CN" altLang="en-US" sz="2200" dirty="0">
                <a:latin typeface="微软雅黑" panose="020B0503020204020204" pitchFamily="34" charset="-122"/>
                <a:ea typeface="微软雅黑" panose="020B0503020204020204" pitchFamily="34" charset="-122"/>
              </a:rPr>
              <a:t>砂纸</a:t>
            </a:r>
            <a:r>
              <a:rPr lang="zh-CN" altLang="en-US" sz="2400" dirty="0"/>
              <a:t>）</a:t>
            </a:r>
            <a:r>
              <a:rPr lang="en-US" altLang="zh-CN" sz="2400" dirty="0"/>
              <a:t>sandstorm</a:t>
            </a:r>
            <a:r>
              <a:rPr lang="zh-CN" altLang="en-US" sz="2400" dirty="0"/>
              <a:t>（</a:t>
            </a:r>
            <a:r>
              <a:rPr lang="zh-CN" altLang="en-US" sz="2200" dirty="0">
                <a:latin typeface="微软雅黑" panose="020B0503020204020204" pitchFamily="34" charset="-122"/>
                <a:ea typeface="微软雅黑" panose="020B0503020204020204" pitchFamily="34" charset="-122"/>
              </a:rPr>
              <a:t>沙暴</a:t>
            </a:r>
            <a:r>
              <a:rPr lang="zh-CN" altLang="en-US" sz="2400" dirty="0"/>
              <a:t>） </a:t>
            </a:r>
            <a:r>
              <a:rPr lang="en-US" altLang="zh-CN" sz="2400" dirty="0"/>
              <a:t>sandbox</a:t>
            </a:r>
            <a:r>
              <a:rPr lang="zh-CN" altLang="en-US" sz="2400" dirty="0"/>
              <a:t>（</a:t>
            </a:r>
            <a:r>
              <a:rPr lang="zh-CN" altLang="en-US" sz="2200" dirty="0">
                <a:latin typeface="微软雅黑" panose="020B0503020204020204" pitchFamily="34" charset="-122"/>
                <a:ea typeface="微软雅黑" panose="020B0503020204020204" pitchFamily="34" charset="-122"/>
              </a:rPr>
              <a:t>沙盒</a:t>
            </a:r>
            <a:r>
              <a:rPr lang="zh-CN" altLang="en-US" sz="2400" dirty="0"/>
              <a:t>） </a:t>
            </a:r>
            <a:endParaRPr lang="en-US" altLang="zh-CN" sz="2400" dirty="0"/>
          </a:p>
          <a:p>
            <a:pPr>
              <a:lnSpc>
                <a:spcPct val="120000"/>
              </a:lnSpc>
            </a:pPr>
            <a:r>
              <a:rPr lang="en-US" altLang="zh-CN" sz="2400" dirty="0"/>
              <a:t>ladybug</a:t>
            </a:r>
            <a:r>
              <a:rPr lang="zh-CN" altLang="en-US" sz="2400" dirty="0"/>
              <a:t>（</a:t>
            </a:r>
            <a:r>
              <a:rPr lang="zh-CN" altLang="en-US" sz="2200" dirty="0">
                <a:latin typeface="微软雅黑" panose="020B0503020204020204" pitchFamily="34" charset="-122"/>
                <a:ea typeface="微软雅黑" panose="020B0503020204020204" pitchFamily="34" charset="-122"/>
              </a:rPr>
              <a:t>瓢虫</a:t>
            </a:r>
            <a:r>
              <a:rPr lang="zh-CN" altLang="en-US" sz="2400" dirty="0"/>
              <a:t>）</a:t>
            </a:r>
            <a:r>
              <a:rPr lang="en-US" altLang="zh-CN" sz="2400" dirty="0"/>
              <a:t>ladyfinger</a:t>
            </a:r>
            <a:r>
              <a:rPr lang="zh-CN" altLang="en-US" sz="2400" dirty="0"/>
              <a:t>（</a:t>
            </a:r>
            <a:r>
              <a:rPr lang="zh-CN" altLang="en-US" sz="2200" dirty="0">
                <a:latin typeface="微软雅黑" panose="020B0503020204020204" pitchFamily="34" charset="-122"/>
                <a:ea typeface="微软雅黑" panose="020B0503020204020204" pitchFamily="34" charset="-122"/>
              </a:rPr>
              <a:t>松脆饼</a:t>
            </a:r>
            <a:r>
              <a:rPr lang="zh-CN" altLang="en-US" sz="2400" dirty="0"/>
              <a:t>） </a:t>
            </a:r>
            <a:endParaRPr lang="en-US" altLang="zh-CN" sz="2400" dirty="0"/>
          </a:p>
        </p:txBody>
      </p:sp>
    </p:spTree>
    <p:extLst>
      <p:ext uri="{BB962C8B-B14F-4D97-AF65-F5344CB8AC3E}">
        <p14:creationId xmlns:p14="http://schemas.microsoft.com/office/powerpoint/2010/main" val="3552805764"/>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234963"/>
            <a:ext cx="10950575"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Join each word in Column A with one or more words in Column B to make a compound. There may be more than one correct answer.</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矩形 23">
            <a:extLst>
              <a:ext uri="{FF2B5EF4-FFF2-40B4-BE49-F238E27FC236}">
                <a16:creationId xmlns:a16="http://schemas.microsoft.com/office/drawing/2014/main" id="{71B5A281-D7F3-4FE7-A70E-AF1CE91BC333}"/>
              </a:ext>
            </a:extLst>
          </p:cNvPr>
          <p:cNvSpPr/>
          <p:nvPr/>
        </p:nvSpPr>
        <p:spPr>
          <a:xfrm>
            <a:off x="689285" y="3281069"/>
            <a:ext cx="8792646" cy="2308324"/>
          </a:xfrm>
          <a:prstGeom prst="rect">
            <a:avLst/>
          </a:prstGeom>
        </p:spPr>
        <p:txBody>
          <a:bodyPr wrap="square">
            <a:spAutoFit/>
          </a:bodyPr>
          <a:lstStyle/>
          <a:p>
            <a:pPr>
              <a:lnSpc>
                <a:spcPct val="120000"/>
              </a:lnSpc>
            </a:pPr>
            <a:r>
              <a:rPr lang="en-US" altLang="zh-CN" sz="2400" dirty="0"/>
              <a:t>thumbtack</a:t>
            </a:r>
            <a:r>
              <a:rPr lang="zh-CN" altLang="en-US" sz="2400" dirty="0"/>
              <a:t>（</a:t>
            </a:r>
            <a:r>
              <a:rPr lang="zh-CN" altLang="en-US" sz="2200" dirty="0">
                <a:latin typeface="微软雅黑" panose="020B0503020204020204" pitchFamily="34" charset="-122"/>
                <a:ea typeface="微软雅黑" panose="020B0503020204020204" pitchFamily="34" charset="-122"/>
              </a:rPr>
              <a:t>图钉</a:t>
            </a:r>
            <a:r>
              <a:rPr lang="zh-CN" altLang="en-US" sz="2400" dirty="0"/>
              <a:t>） </a:t>
            </a:r>
            <a:r>
              <a:rPr lang="en-US" altLang="zh-CN" sz="2400" dirty="0"/>
              <a:t>thumbprint</a:t>
            </a:r>
            <a:r>
              <a:rPr lang="zh-CN" altLang="en-US" sz="2400" dirty="0"/>
              <a:t>（</a:t>
            </a:r>
            <a:r>
              <a:rPr lang="zh-CN" altLang="en-US" sz="2200" dirty="0">
                <a:latin typeface="微软雅黑" panose="020B0503020204020204" pitchFamily="34" charset="-122"/>
                <a:ea typeface="微软雅黑" panose="020B0503020204020204" pitchFamily="34" charset="-122"/>
              </a:rPr>
              <a:t>拇指指纹</a:t>
            </a:r>
            <a:r>
              <a:rPr lang="zh-CN" altLang="en-US" sz="2400" dirty="0"/>
              <a:t>）</a:t>
            </a:r>
            <a:r>
              <a:rPr lang="en-US" altLang="zh-CN" sz="2400" dirty="0"/>
              <a:t>thumbnail</a:t>
            </a:r>
            <a:r>
              <a:rPr lang="zh-CN" altLang="en-US" sz="2400" dirty="0"/>
              <a:t>（</a:t>
            </a:r>
            <a:r>
              <a:rPr lang="zh-CN" altLang="en-US" sz="2200" dirty="0">
                <a:latin typeface="微软雅黑" panose="020B0503020204020204" pitchFamily="34" charset="-122"/>
                <a:ea typeface="微软雅黑" panose="020B0503020204020204" pitchFamily="34" charset="-122"/>
              </a:rPr>
              <a:t>拇指指甲</a:t>
            </a:r>
            <a:r>
              <a:rPr lang="zh-CN" altLang="en-US" sz="2400" dirty="0"/>
              <a:t>）</a:t>
            </a:r>
            <a:r>
              <a:rPr lang="en-US" altLang="zh-CN" sz="2400" dirty="0"/>
              <a:t>copperhead</a:t>
            </a:r>
            <a:r>
              <a:rPr lang="zh-CN" altLang="en-US" sz="2400" dirty="0"/>
              <a:t>（</a:t>
            </a:r>
            <a:r>
              <a:rPr lang="zh-CN" altLang="en-US" sz="2200" dirty="0">
                <a:latin typeface="微软雅黑" panose="020B0503020204020204" pitchFamily="34" charset="-122"/>
                <a:ea typeface="微软雅黑" panose="020B0503020204020204" pitchFamily="34" charset="-122"/>
              </a:rPr>
              <a:t>南北战争时期同情南方的北方人</a:t>
            </a:r>
            <a:r>
              <a:rPr lang="zh-CN" altLang="en-US" sz="2400" dirty="0"/>
              <a:t>）</a:t>
            </a:r>
          </a:p>
          <a:p>
            <a:pPr>
              <a:lnSpc>
                <a:spcPct val="120000"/>
              </a:lnSpc>
            </a:pPr>
            <a:r>
              <a:rPr lang="en-US" altLang="zh-CN" sz="2400" dirty="0"/>
              <a:t>eyebrow</a:t>
            </a:r>
            <a:r>
              <a:rPr lang="zh-CN" altLang="en-US" sz="2400" dirty="0"/>
              <a:t>（</a:t>
            </a:r>
            <a:r>
              <a:rPr lang="zh-CN" altLang="en-US" sz="2200" dirty="0">
                <a:latin typeface="微软雅黑" panose="020B0503020204020204" pitchFamily="34" charset="-122"/>
                <a:ea typeface="微软雅黑" panose="020B0503020204020204" pitchFamily="34" charset="-122"/>
              </a:rPr>
              <a:t>眉毛</a:t>
            </a:r>
            <a:r>
              <a:rPr lang="zh-CN" altLang="en-US" sz="2400" dirty="0"/>
              <a:t>） </a:t>
            </a:r>
            <a:r>
              <a:rPr lang="en-US" altLang="zh-CN" sz="2400" dirty="0"/>
              <a:t>eyelid</a:t>
            </a:r>
            <a:r>
              <a:rPr lang="zh-CN" altLang="en-US" sz="2400" dirty="0"/>
              <a:t>（</a:t>
            </a:r>
            <a:r>
              <a:rPr lang="zh-CN" altLang="en-US" sz="2200" dirty="0">
                <a:latin typeface="微软雅黑" panose="020B0503020204020204" pitchFamily="34" charset="-122"/>
                <a:ea typeface="微软雅黑" panose="020B0503020204020204" pitchFamily="34" charset="-122"/>
              </a:rPr>
              <a:t>眼皮</a:t>
            </a:r>
            <a:r>
              <a:rPr lang="zh-CN" altLang="en-US" sz="2400" dirty="0"/>
              <a:t>） </a:t>
            </a:r>
            <a:endParaRPr lang="en-US" altLang="zh-CN" sz="2400" dirty="0"/>
          </a:p>
          <a:p>
            <a:pPr>
              <a:lnSpc>
                <a:spcPct val="120000"/>
              </a:lnSpc>
            </a:pPr>
            <a:r>
              <a:rPr lang="en-US" altLang="zh-CN" sz="2400" dirty="0"/>
              <a:t>bedrock</a:t>
            </a:r>
            <a:r>
              <a:rPr lang="zh-CN" altLang="en-US" sz="2400" dirty="0"/>
              <a:t>（</a:t>
            </a:r>
            <a:r>
              <a:rPr lang="zh-CN" altLang="en-US" sz="2200" dirty="0">
                <a:latin typeface="微软雅黑" panose="020B0503020204020204" pitchFamily="34" charset="-122"/>
                <a:ea typeface="微软雅黑" panose="020B0503020204020204" pitchFamily="34" charset="-122"/>
              </a:rPr>
              <a:t>根底</a:t>
            </a:r>
            <a:r>
              <a:rPr lang="zh-CN" altLang="en-US" sz="2400" dirty="0"/>
              <a:t>）</a:t>
            </a:r>
            <a:r>
              <a:rPr lang="en-US" altLang="zh-CN" sz="2400" dirty="0"/>
              <a:t>bedtime</a:t>
            </a:r>
            <a:r>
              <a:rPr lang="zh-CN" altLang="en-US" sz="2400" dirty="0"/>
              <a:t>（</a:t>
            </a:r>
            <a:r>
              <a:rPr lang="zh-CN" altLang="en-US" sz="2200" dirty="0">
                <a:latin typeface="微软雅黑" panose="020B0503020204020204" pitchFamily="34" charset="-122"/>
                <a:ea typeface="微软雅黑" panose="020B0503020204020204" pitchFamily="34" charset="-122"/>
              </a:rPr>
              <a:t>就寝时间</a:t>
            </a:r>
            <a:r>
              <a:rPr lang="zh-CN" altLang="en-US" sz="2400" dirty="0"/>
              <a:t>） </a:t>
            </a:r>
            <a:endParaRPr lang="en-US" altLang="zh-CN" sz="2400" dirty="0"/>
          </a:p>
          <a:p>
            <a:pPr>
              <a:lnSpc>
                <a:spcPct val="120000"/>
              </a:lnSpc>
            </a:pPr>
            <a:r>
              <a:rPr lang="en-US" altLang="zh-CN" sz="2400" dirty="0"/>
              <a:t>handbag</a:t>
            </a:r>
            <a:r>
              <a:rPr lang="zh-CN" altLang="en-US" sz="2400" dirty="0"/>
              <a:t>（</a:t>
            </a:r>
            <a:r>
              <a:rPr lang="zh-CN" altLang="en-US" sz="2200" dirty="0">
                <a:latin typeface="微软雅黑" panose="020B0503020204020204" pitchFamily="34" charset="-122"/>
                <a:ea typeface="微软雅黑" panose="020B0503020204020204" pitchFamily="34" charset="-122"/>
              </a:rPr>
              <a:t>手提包</a:t>
            </a:r>
            <a:r>
              <a:rPr lang="zh-CN" altLang="en-US" sz="2400" dirty="0"/>
              <a:t>） </a:t>
            </a:r>
            <a:r>
              <a:rPr lang="en-US" altLang="zh-CN" sz="2400" dirty="0"/>
              <a:t>handshake</a:t>
            </a:r>
            <a:r>
              <a:rPr lang="zh-CN" altLang="en-US" sz="2400" dirty="0"/>
              <a:t>（</a:t>
            </a:r>
            <a:r>
              <a:rPr lang="zh-CN" altLang="en-US" sz="2200" dirty="0">
                <a:latin typeface="微软雅黑" panose="020B0503020204020204" pitchFamily="34" charset="-122"/>
                <a:ea typeface="微软雅黑" panose="020B0503020204020204" pitchFamily="34" charset="-122"/>
              </a:rPr>
              <a:t>握手</a:t>
            </a:r>
            <a:r>
              <a:rPr lang="zh-CN" altLang="en-US" sz="2400" dirty="0"/>
              <a:t>）</a:t>
            </a:r>
          </a:p>
        </p:txBody>
      </p:sp>
    </p:spTree>
    <p:extLst>
      <p:ext uri="{BB962C8B-B14F-4D97-AF65-F5344CB8AC3E}">
        <p14:creationId xmlns:p14="http://schemas.microsoft.com/office/powerpoint/2010/main" val="2027504647"/>
      </p:ext>
    </p:extLst>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4302460"/>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1</a:t>
            </a:r>
            <a:r>
              <a:rPr lang="en-US" altLang="zh-CN" sz="2400" dirty="0">
                <a:latin typeface="Calibri" panose="020F0502020204030204" pitchFamily="34" charset="0"/>
                <a:cs typeface="Calibri" panose="020F0502020204030204" pitchFamily="34" charset="0"/>
              </a:rPr>
              <a:t>: It seemed after a very long time when I heard my mum shouted loudly beside my ear.</a:t>
            </a:r>
          </a:p>
          <a:p>
            <a:pPr algn="just">
              <a:lnSpc>
                <a:spcPct val="114000"/>
              </a:lnSpc>
            </a:pPr>
            <a:r>
              <a:rPr lang="en-US" altLang="zh-CN" sz="2400" b="1" dirty="0">
                <a:latin typeface="Calibri" panose="020F0502020204030204" pitchFamily="34" charset="0"/>
                <a:cs typeface="Calibri" panose="020F0502020204030204" pitchFamily="34" charset="0"/>
              </a:rPr>
              <a:t>Analysis</a:t>
            </a:r>
            <a:r>
              <a:rPr lang="en-US" altLang="zh-CN" sz="2400" dirty="0">
                <a:latin typeface="Calibri" panose="020F0502020204030204" pitchFamily="34" charset="0"/>
                <a:cs typeface="Calibri" panose="020F0502020204030204" pitchFamily="34" charset="0"/>
              </a:rPr>
              <a:t>: The main clause is a bit “Chinglish”: “seemed” here should be followed by a noun phrase rather than a preposition phrase. In the when-clause, “hear sb. doing sth”.should be used to imply that the event is going on at the particular moment.</a:t>
            </a:r>
          </a:p>
          <a:p>
            <a:pPr algn="just">
              <a:lnSpc>
                <a:spcPct val="114000"/>
              </a:lnSpc>
            </a:pPr>
            <a:endParaRPr lang="en-US" altLang="zh-CN" sz="2400" dirty="0">
              <a:latin typeface="Calibri" panose="020F0502020204030204" pitchFamily="34" charset="0"/>
              <a:cs typeface="Calibri" panose="020F0502020204030204" pitchFamily="34" charset="0"/>
            </a:endParaRPr>
          </a:p>
          <a:p>
            <a:pPr algn="just">
              <a:lnSpc>
                <a:spcPct val="114000"/>
              </a:lnSpc>
            </a:pPr>
            <a:r>
              <a:rPr lang="en-US" altLang="zh-CN" sz="2400" b="1" dirty="0">
                <a:latin typeface="Calibri" panose="020F0502020204030204" pitchFamily="34" charset="0"/>
                <a:cs typeface="Calibri" panose="020F0502020204030204" pitchFamily="34" charset="0"/>
              </a:rPr>
              <a:t>A suggested version</a:t>
            </a:r>
            <a:r>
              <a:rPr lang="en-US" altLang="zh-CN" sz="2400" dirty="0">
                <a:latin typeface="Calibri" panose="020F0502020204030204" pitchFamily="34" charset="0"/>
                <a:cs typeface="Calibri" panose="020F0502020204030204" pitchFamily="34" charset="0"/>
              </a:rPr>
              <a:t>: It seemed a very long time before I heard my mum shouting loudly beside my ear.</a:t>
            </a: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815928272"/>
      </p:ext>
    </p:extLst>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460434"/>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2: </a:t>
            </a:r>
            <a:r>
              <a:rPr lang="en-US" altLang="zh-CN" sz="2400" dirty="0">
                <a:latin typeface="Calibri" panose="020F0502020204030204" pitchFamily="34" charset="0"/>
                <a:cs typeface="Calibri" panose="020F0502020204030204" pitchFamily="34" charset="0"/>
              </a:rPr>
              <a:t>I would have greater hope to find my phone.</a:t>
            </a:r>
          </a:p>
          <a:p>
            <a:pPr algn="just">
              <a:lnSpc>
                <a:spcPct val="114000"/>
              </a:lnSpc>
            </a:pPr>
            <a:r>
              <a:rPr lang="en-US" altLang="zh-CN" sz="2400" b="1" dirty="0">
                <a:latin typeface="Calibri" panose="020F0502020204030204" pitchFamily="34" charset="0"/>
                <a:cs typeface="Calibri" panose="020F0502020204030204" pitchFamily="34" charset="0"/>
              </a:rPr>
              <a:t>Analysis</a:t>
            </a:r>
            <a:r>
              <a:rPr lang="en-US" altLang="zh-CN" sz="2400" dirty="0">
                <a:latin typeface="Calibri" panose="020F0502020204030204" pitchFamily="34" charset="0"/>
                <a:cs typeface="Calibri" panose="020F0502020204030204" pitchFamily="34" charset="0"/>
              </a:rPr>
              <a:t>: When “hope” is used as a verb, it can be used in the phrase “hope to do sth.” But when it is used as a noun like here, it often collocates with “of” or “for”, in the expressions “a hope for sth. ”and “a hope of doing sth.”.</a:t>
            </a:r>
          </a:p>
          <a:p>
            <a:pPr algn="just">
              <a:lnSpc>
                <a:spcPct val="114000"/>
              </a:lnSpc>
            </a:pPr>
            <a:endParaRPr lang="en-US" altLang="zh-CN" sz="2400" dirty="0">
              <a:latin typeface="Calibri" panose="020F0502020204030204" pitchFamily="34" charset="0"/>
              <a:cs typeface="Calibri" panose="020F0502020204030204" pitchFamily="34" charset="0"/>
            </a:endParaRPr>
          </a:p>
          <a:p>
            <a:pPr algn="just">
              <a:lnSpc>
                <a:spcPct val="114000"/>
              </a:lnSpc>
            </a:pPr>
            <a:r>
              <a:rPr lang="en-US" altLang="zh-CN" sz="2400" b="1" dirty="0">
                <a:latin typeface="Calibri" panose="020F0502020204030204" pitchFamily="34" charset="0"/>
                <a:cs typeface="Calibri" panose="020F0502020204030204" pitchFamily="34" charset="0"/>
              </a:rPr>
              <a:t>A suggested version</a:t>
            </a:r>
            <a:r>
              <a:rPr lang="en-US" altLang="zh-CN" sz="2400" dirty="0">
                <a:latin typeface="Calibri" panose="020F0502020204030204" pitchFamily="34" charset="0"/>
                <a:cs typeface="Calibri" panose="020F0502020204030204" pitchFamily="34" charset="0"/>
              </a:rPr>
              <a:t>: I would have greater hope of finding my phone.</a:t>
            </a: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777853356"/>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460434"/>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3</a:t>
            </a:r>
            <a:r>
              <a:rPr lang="en-US" altLang="zh-CN" sz="2400" dirty="0">
                <a:latin typeface="Calibri" panose="020F0502020204030204" pitchFamily="34" charset="0"/>
                <a:cs typeface="Calibri" panose="020F0502020204030204" pitchFamily="34" charset="0"/>
              </a:rPr>
              <a:t>: They cost almost all the money to save her mother.</a:t>
            </a:r>
          </a:p>
          <a:p>
            <a:pPr algn="just">
              <a:lnSpc>
                <a:spcPct val="110000"/>
              </a:lnSpc>
            </a:pPr>
            <a:r>
              <a:rPr lang="en-US" altLang="zh-CN" sz="2400" b="1" dirty="0">
                <a:latin typeface="Calibri" panose="020F0502020204030204" pitchFamily="34" charset="0"/>
                <a:cs typeface="Calibri" panose="020F0502020204030204" pitchFamily="34" charset="0"/>
              </a:rPr>
              <a:t>Analysis</a:t>
            </a:r>
            <a:r>
              <a:rPr lang="en-US" altLang="zh-CN" sz="2400" dirty="0">
                <a:latin typeface="Calibri" panose="020F0502020204030204" pitchFamily="34" charset="0"/>
                <a:cs typeface="Calibri" panose="020F0502020204030204" pitchFamily="34" charset="0"/>
              </a:rPr>
              <a:t>: The subject of “cost” should be something or “it” rather than somebody. So either “They” or “cost” should be replaced.</a:t>
            </a:r>
          </a:p>
          <a:p>
            <a:pPr algn="just">
              <a:lnSpc>
                <a:spcPct val="110000"/>
              </a:lnSpc>
            </a:pPr>
            <a:endParaRPr lang="en-US" altLang="zh-CN" sz="2400" b="1" dirty="0">
              <a:latin typeface="Calibri" panose="020F0502020204030204" pitchFamily="34" charset="0"/>
              <a:cs typeface="Calibri" panose="020F0502020204030204" pitchFamily="34" charset="0"/>
            </a:endParaRPr>
          </a:p>
          <a:p>
            <a:pPr algn="just">
              <a:lnSpc>
                <a:spcPct val="110000"/>
              </a:lnSpc>
            </a:pPr>
            <a:r>
              <a:rPr lang="en-US" altLang="zh-CN" sz="2400" b="1" dirty="0">
                <a:latin typeface="Calibri" panose="020F0502020204030204" pitchFamily="34" charset="0"/>
                <a:cs typeface="Calibri" panose="020F0502020204030204" pitchFamily="34" charset="0"/>
              </a:rPr>
              <a:t>A suggested version</a:t>
            </a:r>
            <a:r>
              <a:rPr lang="en-US" altLang="zh-CN" sz="2400" dirty="0">
                <a:latin typeface="Calibri" panose="020F0502020204030204" pitchFamily="34" charset="0"/>
                <a:cs typeface="Calibri" panose="020F0502020204030204" pitchFamily="34" charset="0"/>
              </a:rPr>
              <a:t>: It cost almost all their money to save her mother.</a:t>
            </a:r>
          </a:p>
          <a:p>
            <a:pPr algn="just">
              <a:lnSpc>
                <a:spcPct val="110000"/>
              </a:lnSpc>
            </a:pPr>
            <a:r>
              <a:rPr lang="en-US" altLang="zh-CN" sz="2400" b="1" dirty="0">
                <a:latin typeface="Calibri" panose="020F0502020204030204" pitchFamily="34" charset="0"/>
                <a:cs typeface="Calibri" panose="020F0502020204030204" pitchFamily="34" charset="0"/>
              </a:rPr>
              <a:t>Another suggested version</a:t>
            </a:r>
            <a:r>
              <a:rPr lang="en-US" altLang="zh-CN" sz="2400" dirty="0">
                <a:latin typeface="Calibri" panose="020F0502020204030204" pitchFamily="34" charset="0"/>
                <a:cs typeface="Calibri" panose="020F0502020204030204" pitchFamily="34" charset="0"/>
              </a:rPr>
              <a:t>: They spent almost all the money in saving her mother.</a:t>
            </a: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06973578"/>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778214"/>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4</a:t>
            </a:r>
            <a:r>
              <a:rPr lang="en-US" altLang="zh-CN" sz="2400" dirty="0">
                <a:latin typeface="Calibri" panose="020F0502020204030204" pitchFamily="34" charset="0"/>
                <a:cs typeface="Calibri" panose="020F0502020204030204" pitchFamily="34" charset="0"/>
              </a:rPr>
              <a:t>: Like always, I regard having this someone who knows you better than you yourself do can not be luckier anymore.</a:t>
            </a:r>
          </a:p>
          <a:p>
            <a:pPr algn="just">
              <a:lnSpc>
                <a:spcPct val="110000"/>
              </a:lnSpc>
            </a:pPr>
            <a:r>
              <a:rPr lang="en-US" altLang="zh-CN" sz="2400" b="1" dirty="0">
                <a:latin typeface="Calibri" panose="020F0502020204030204" pitchFamily="34" charset="0"/>
                <a:cs typeface="Calibri" panose="020F0502020204030204" pitchFamily="34" charset="0"/>
              </a:rPr>
              <a:t>Analysis</a:t>
            </a:r>
            <a:r>
              <a:rPr lang="en-US" altLang="zh-CN" sz="2400" dirty="0">
                <a:latin typeface="Calibri" panose="020F0502020204030204" pitchFamily="34" charset="0"/>
                <a:cs typeface="Calibri" panose="020F0502020204030204" pitchFamily="34" charset="0"/>
              </a:rPr>
              <a:t>: The comparative degree in this sentence is problematic since it is not clear what is compared—in other words, “luckier” than what?</a:t>
            </a:r>
          </a:p>
          <a:p>
            <a:pPr algn="just">
              <a:lnSpc>
                <a:spcPct val="110000"/>
              </a:lnSpc>
            </a:pPr>
            <a:endParaRPr lang="en-US" altLang="zh-CN" sz="2400" b="1" dirty="0">
              <a:latin typeface="Calibri" panose="020F0502020204030204" pitchFamily="34" charset="0"/>
              <a:cs typeface="Calibri" panose="020F0502020204030204" pitchFamily="34" charset="0"/>
            </a:endParaRPr>
          </a:p>
          <a:p>
            <a:pPr algn="just">
              <a:lnSpc>
                <a:spcPct val="110000"/>
              </a:lnSpc>
            </a:pPr>
            <a:r>
              <a:rPr lang="en-US" altLang="zh-CN" sz="2400" b="1" dirty="0">
                <a:latin typeface="Calibri" panose="020F0502020204030204" pitchFamily="34" charset="0"/>
                <a:cs typeface="Calibri" panose="020F0502020204030204" pitchFamily="34" charset="0"/>
              </a:rPr>
              <a:t>A suggested version</a:t>
            </a:r>
            <a:r>
              <a:rPr lang="en-US" altLang="zh-CN" sz="2400" dirty="0">
                <a:latin typeface="Calibri" panose="020F0502020204030204" pitchFamily="34" charset="0"/>
                <a:cs typeface="Calibri" panose="020F0502020204030204" pitchFamily="34" charset="0"/>
              </a:rPr>
              <a:t>: Like always, I think no luck can be greater than having someone who knows you better than you yourself do.</a:t>
            </a: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5" name="图片 14">
            <a:hlinkClick r:id="rId3" action="ppaction://hlinksldjump"/>
            <a:extLst>
              <a:ext uri="{FF2B5EF4-FFF2-40B4-BE49-F238E27FC236}">
                <a16:creationId xmlns:a16="http://schemas.microsoft.com/office/drawing/2014/main" id="{1027525A-A39B-4BCB-AF29-F54AD294E9AD}"/>
              </a:ext>
            </a:extLst>
          </p:cNvPr>
          <p:cNvPicPr>
            <a:picLocks noChangeAspect="1"/>
          </p:cNvPicPr>
          <p:nvPr/>
        </p:nvPicPr>
        <p:blipFill>
          <a:blip r:embed="rId4"/>
          <a:stretch>
            <a:fillRect/>
          </a:stretch>
        </p:blipFill>
        <p:spPr>
          <a:xfrm>
            <a:off x="11142303" y="5781161"/>
            <a:ext cx="487722" cy="542591"/>
          </a:xfrm>
          <a:prstGeom prst="rect">
            <a:avLst/>
          </a:prstGeom>
        </p:spPr>
      </p:pic>
    </p:spTree>
    <p:extLst>
      <p:ext uri="{BB962C8B-B14F-4D97-AF65-F5344CB8AC3E}">
        <p14:creationId xmlns:p14="http://schemas.microsoft.com/office/powerpoint/2010/main" val="308698970"/>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1355371"/>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(1) Listen to the news about the current situation of college students’ financial literacy, and then answer the following questions.</a:t>
            </a: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 </a:t>
            </a:r>
            <a:r>
              <a:rPr lang="en-US" altLang="zh-CN" dirty="0">
                <a:solidFill>
                  <a:srgbClr val="333333"/>
                </a:solidFill>
                <a:latin typeface="Times New Roman" panose="02020603050405020304" pitchFamily="18" charset="0"/>
              </a:rPr>
              <a:t> </a:t>
            </a:r>
            <a:endParaRPr lang="en-US" altLang="zh-CN" sz="2400" i="1" dirty="0">
              <a:solidFill>
                <a:srgbClr val="0070C0"/>
              </a:solidFill>
              <a:latin typeface="Calibri" panose="020F0502020204030204" pitchFamily="34" charset="0"/>
              <a:cs typeface="Calibri" panose="020F0502020204030204" pitchFamily="34" charset="0"/>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20" name="06 Unit 6 PartIII Listening Task1">
            <a:hlinkClick r:id="" action="ppaction://media"/>
            <a:extLst>
              <a:ext uri="{FF2B5EF4-FFF2-40B4-BE49-F238E27FC236}">
                <a16:creationId xmlns:a16="http://schemas.microsoft.com/office/drawing/2014/main" id="{564D88F9-40EC-47E9-819B-2A4CC91F94C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04458" y="1668156"/>
            <a:ext cx="543812" cy="543812"/>
          </a:xfrm>
          <a:prstGeom prst="rect">
            <a:avLst/>
          </a:prstGeom>
        </p:spPr>
      </p:pic>
      <p:sp>
        <p:nvSpPr>
          <p:cNvPr id="32" name="矩形 31">
            <a:extLst>
              <a:ext uri="{FF2B5EF4-FFF2-40B4-BE49-F238E27FC236}">
                <a16:creationId xmlns:a16="http://schemas.microsoft.com/office/drawing/2014/main" id="{1E784BFF-44C5-48F7-A073-2E0EA5B7D388}"/>
              </a:ext>
            </a:extLst>
          </p:cNvPr>
          <p:cNvSpPr/>
          <p:nvPr/>
        </p:nvSpPr>
        <p:spPr>
          <a:xfrm>
            <a:off x="742122" y="2954645"/>
            <a:ext cx="10548730" cy="830997"/>
          </a:xfrm>
          <a:prstGeom prst="rect">
            <a:avLst/>
          </a:prstGeom>
        </p:spPr>
        <p:txBody>
          <a:bodyPr wrap="square">
            <a:spAutoFit/>
          </a:bodyPr>
          <a:lstStyle/>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1. Based on the news, is the future promising when college students’ financial literacy is taken in to consideration? Why or why not?</a:t>
            </a:r>
            <a:endPar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33" name="矩形 32">
            <a:extLst>
              <a:ext uri="{FF2B5EF4-FFF2-40B4-BE49-F238E27FC236}">
                <a16:creationId xmlns:a16="http://schemas.microsoft.com/office/drawing/2014/main" id="{BFD855B8-8753-4F06-9DD4-F662AD974970}"/>
              </a:ext>
            </a:extLst>
          </p:cNvPr>
          <p:cNvSpPr/>
          <p:nvPr/>
        </p:nvSpPr>
        <p:spPr>
          <a:xfrm>
            <a:off x="742122" y="4637272"/>
            <a:ext cx="10548730" cy="830997"/>
          </a:xfrm>
          <a:prstGeom prst="rect">
            <a:avLst/>
          </a:prstGeom>
        </p:spPr>
        <p:txBody>
          <a:bodyPr wrap="square">
            <a:spAutoFit/>
          </a:bodyPr>
          <a:lstStyle/>
          <a:p>
            <a:pPr algn="just"/>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2. Are the results of freshmen’s financial literacy surprising for Tom Arnold, a professor of finance? Why or why not?</a:t>
            </a:r>
            <a:endPar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34" name="矩形 33">
            <a:extLst>
              <a:ext uri="{FF2B5EF4-FFF2-40B4-BE49-F238E27FC236}">
                <a16:creationId xmlns:a16="http://schemas.microsoft.com/office/drawing/2014/main" id="{E8B4ED01-E37B-4812-904F-09D9D82367AB}"/>
              </a:ext>
            </a:extLst>
          </p:cNvPr>
          <p:cNvSpPr/>
          <p:nvPr/>
        </p:nvSpPr>
        <p:spPr>
          <a:xfrm>
            <a:off x="742122" y="3734429"/>
            <a:ext cx="10548730" cy="830997"/>
          </a:xfrm>
          <a:prstGeom prst="rect">
            <a:avLst/>
          </a:prstGeom>
        </p:spPr>
        <p:txBody>
          <a:bodyPr wrap="square">
            <a:spAutoFit/>
          </a:bodyPr>
          <a:lstStyle/>
          <a:p>
            <a:pPr algn="just"/>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No. First-year college students can only answer about a third of financial questions on the “Money Matters on Campus” survey correctly.</a:t>
            </a:r>
            <a:endParaRPr lang="zh-CN" altLang="en-US" sz="2400" dirty="0">
              <a:solidFill>
                <a:srgbClr val="C00000"/>
              </a:solidFill>
              <a:latin typeface="Calibri" panose="020F0502020204030204" pitchFamily="34" charset="0"/>
              <a:ea typeface="宋体" panose="02010600030101010101" pitchFamily="2" charset="-122"/>
              <a:cs typeface="Calibri" panose="020F0502020204030204" pitchFamily="34" charset="0"/>
            </a:endParaRPr>
          </a:p>
        </p:txBody>
      </p:sp>
      <p:sp>
        <p:nvSpPr>
          <p:cNvPr id="35" name="矩形 34">
            <a:extLst>
              <a:ext uri="{FF2B5EF4-FFF2-40B4-BE49-F238E27FC236}">
                <a16:creationId xmlns:a16="http://schemas.microsoft.com/office/drawing/2014/main" id="{C0FDA7FB-ADCC-4A4B-AF2E-112F99EF30DF}"/>
              </a:ext>
            </a:extLst>
          </p:cNvPr>
          <p:cNvSpPr/>
          <p:nvPr/>
        </p:nvSpPr>
        <p:spPr>
          <a:xfrm>
            <a:off x="742122" y="5391031"/>
            <a:ext cx="10548730" cy="830997"/>
          </a:xfrm>
          <a:prstGeom prst="rect">
            <a:avLst/>
          </a:prstGeom>
        </p:spPr>
        <p:txBody>
          <a:bodyPr wrap="square">
            <a:spAutoFit/>
          </a:bodyPr>
          <a:lstStyle/>
          <a:p>
            <a:pPr algn="just"/>
            <a:r>
              <a:rPr lang="en-US" altLang="zh-CN" sz="2400" dirty="0">
                <a:solidFill>
                  <a:srgbClr val="C00000"/>
                </a:solidFill>
                <a:latin typeface="Calibri" panose="020F0502020204030204" pitchFamily="34" charset="0"/>
                <a:cs typeface="Calibri" panose="020F0502020204030204" pitchFamily="34" charset="0"/>
              </a:rPr>
              <a:t>No. Money habits come from experience and examples, but freshmen are not experienced and have relied on parents for financial guidance and support.</a:t>
            </a:r>
            <a:endParaRPr lang="zh-CN" altLang="en-US" sz="2400" dirty="0">
              <a:solidFill>
                <a:srgbClr val="C00000"/>
              </a:solidFill>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82072635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855" fill="hold"/>
                                        <p:tgtEl>
                                          <p:spTgt spid="20"/>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0"/>
                </p:tgtEl>
              </p:cMediaNode>
            </p:audi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1355371"/>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(1) Listen to the news about the current situation of college students’ financial literacy, and then answer the following questions.</a:t>
            </a: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 </a:t>
            </a:r>
            <a:r>
              <a:rPr lang="en-US" altLang="zh-CN" dirty="0">
                <a:solidFill>
                  <a:srgbClr val="333333"/>
                </a:solidFill>
                <a:latin typeface="Times New Roman" panose="02020603050405020304" pitchFamily="18" charset="0"/>
              </a:rPr>
              <a:t> </a:t>
            </a:r>
            <a:endParaRPr lang="en-US" altLang="zh-CN" sz="2400" i="1" dirty="0">
              <a:solidFill>
                <a:srgbClr val="0070C0"/>
              </a:solidFill>
              <a:latin typeface="Calibri" panose="020F0502020204030204" pitchFamily="34" charset="0"/>
              <a:cs typeface="Calibri" panose="020F0502020204030204" pitchFamily="34" charset="0"/>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20" name="06 Unit 6 PartIII Listening Task1">
            <a:hlinkClick r:id="" action="ppaction://media"/>
            <a:extLst>
              <a:ext uri="{FF2B5EF4-FFF2-40B4-BE49-F238E27FC236}">
                <a16:creationId xmlns:a16="http://schemas.microsoft.com/office/drawing/2014/main" id="{564D88F9-40EC-47E9-819B-2A4CC91F94C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004458" y="1668156"/>
            <a:ext cx="543812" cy="543812"/>
          </a:xfrm>
          <a:prstGeom prst="rect">
            <a:avLst/>
          </a:prstGeom>
        </p:spPr>
      </p:pic>
      <p:sp>
        <p:nvSpPr>
          <p:cNvPr id="21" name="矩形 20">
            <a:extLst>
              <a:ext uri="{FF2B5EF4-FFF2-40B4-BE49-F238E27FC236}">
                <a16:creationId xmlns:a16="http://schemas.microsoft.com/office/drawing/2014/main" id="{1E784BFF-44C5-48F7-A073-2E0EA5B7D388}"/>
              </a:ext>
            </a:extLst>
          </p:cNvPr>
          <p:cNvSpPr/>
          <p:nvPr/>
        </p:nvSpPr>
        <p:spPr>
          <a:xfrm>
            <a:off x="762000" y="3058242"/>
            <a:ext cx="10668000" cy="513346"/>
          </a:xfrm>
          <a:prstGeom prst="rect">
            <a:avLst/>
          </a:prstGeom>
        </p:spPr>
        <p:txBody>
          <a:bodyPr wrap="square">
            <a:spAutoFit/>
          </a:bodyPr>
          <a:lstStyle/>
          <a:p>
            <a:pPr algn="just">
              <a:lnSpc>
                <a:spcPct val="114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3. What problem is much worse than not knowing the correct answers to questions?</a:t>
            </a:r>
            <a:endPar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28" name="矩形 27">
            <a:extLst>
              <a:ext uri="{FF2B5EF4-FFF2-40B4-BE49-F238E27FC236}">
                <a16:creationId xmlns:a16="http://schemas.microsoft.com/office/drawing/2014/main" id="{BFD855B8-8753-4F06-9DD4-F662AD974970}"/>
              </a:ext>
            </a:extLst>
          </p:cNvPr>
          <p:cNvSpPr/>
          <p:nvPr/>
        </p:nvSpPr>
        <p:spPr>
          <a:xfrm>
            <a:off x="762000" y="4596876"/>
            <a:ext cx="10668000" cy="513346"/>
          </a:xfrm>
          <a:prstGeom prst="rect">
            <a:avLst/>
          </a:prstGeom>
        </p:spPr>
        <p:txBody>
          <a:bodyPr wrap="square">
            <a:spAutoFit/>
          </a:bodyPr>
          <a:lstStyle/>
          <a:p>
            <a:pPr algn="just">
              <a:lnSpc>
                <a:spcPct val="114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4. Which students are financially more literate?</a:t>
            </a:r>
            <a:endPar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endParaRPr>
          </a:p>
        </p:txBody>
      </p:sp>
      <p:sp>
        <p:nvSpPr>
          <p:cNvPr id="29" name="矩形 28">
            <a:extLst>
              <a:ext uri="{FF2B5EF4-FFF2-40B4-BE49-F238E27FC236}">
                <a16:creationId xmlns:a16="http://schemas.microsoft.com/office/drawing/2014/main" id="{E8B4ED01-E37B-4812-904F-09D9D82367AB}"/>
              </a:ext>
            </a:extLst>
          </p:cNvPr>
          <p:cNvSpPr/>
          <p:nvPr/>
        </p:nvSpPr>
        <p:spPr>
          <a:xfrm>
            <a:off x="762000" y="3569331"/>
            <a:ext cx="10668000" cy="830997"/>
          </a:xfrm>
          <a:prstGeom prst="rect">
            <a:avLst/>
          </a:prstGeom>
        </p:spPr>
        <p:txBody>
          <a:bodyPr wrap="square">
            <a:spAutoFit/>
          </a:bodyPr>
          <a:lstStyle/>
          <a:p>
            <a:pPr algn="just"/>
            <a:r>
              <a:rPr lang="en-US" altLang="zh-CN" sz="2400" dirty="0">
                <a:solidFill>
                  <a:srgbClr val="C00000"/>
                </a:solidFill>
                <a:latin typeface="Calibri" panose="020F0502020204030204" pitchFamily="34" charset="0"/>
                <a:cs typeface="Calibri" panose="020F0502020204030204" pitchFamily="34" charset="0"/>
              </a:rPr>
              <a:t>Actual risky financial behaviours such as not checking account balances and not using a budget.</a:t>
            </a:r>
            <a:endParaRPr lang="zh-CN" altLang="en-US" sz="2400" dirty="0">
              <a:solidFill>
                <a:srgbClr val="C00000"/>
              </a:solidFill>
              <a:latin typeface="Calibri" panose="020F0502020204030204" pitchFamily="34" charset="0"/>
              <a:ea typeface="宋体" panose="02010600030101010101" pitchFamily="2" charset="-122"/>
              <a:cs typeface="Calibri" panose="020F0502020204030204" pitchFamily="34" charset="0"/>
            </a:endParaRPr>
          </a:p>
        </p:txBody>
      </p:sp>
      <p:sp>
        <p:nvSpPr>
          <p:cNvPr id="30" name="矩形 29">
            <a:extLst>
              <a:ext uri="{FF2B5EF4-FFF2-40B4-BE49-F238E27FC236}">
                <a16:creationId xmlns:a16="http://schemas.microsoft.com/office/drawing/2014/main" id="{C0FDA7FB-ADCC-4A4B-AF2E-112F99EF30DF}"/>
              </a:ext>
            </a:extLst>
          </p:cNvPr>
          <p:cNvSpPr/>
          <p:nvPr/>
        </p:nvSpPr>
        <p:spPr>
          <a:xfrm>
            <a:off x="762000" y="5086241"/>
            <a:ext cx="10668000" cy="830997"/>
          </a:xfrm>
          <a:prstGeom prst="rect">
            <a:avLst/>
          </a:prstGeom>
        </p:spPr>
        <p:txBody>
          <a:bodyPr wrap="square">
            <a:spAutoFit/>
          </a:bodyPr>
          <a:lstStyle/>
          <a:p>
            <a:pPr algn="just"/>
            <a:r>
              <a:rPr lang="en-US" altLang="zh-CN" sz="2400" dirty="0">
                <a:solidFill>
                  <a:srgbClr val="C00000"/>
                </a:solidFill>
                <a:latin typeface="Calibri" panose="020F0502020204030204" pitchFamily="34" charset="0"/>
                <a:cs typeface="Calibri" panose="020F0502020204030204" pitchFamily="34" charset="0"/>
              </a:rPr>
              <a:t>Those who took financial literacy courses in high school, those who had checking accounts, and those attending two-year schools.</a:t>
            </a:r>
            <a:endParaRPr lang="zh-CN" altLang="en-US" sz="2400" dirty="0">
              <a:solidFill>
                <a:srgbClr val="C00000"/>
              </a:solidFill>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97334822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8855" fill="hold"/>
                                        <p:tgtEl>
                                          <p:spTgt spid="20"/>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36055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About the Texts</a:t>
            </a:r>
          </a:p>
        </p:txBody>
      </p:sp>
      <p:sp>
        <p:nvSpPr>
          <p:cNvPr id="14" name="文本框 13"/>
          <p:cNvSpPr txBox="1"/>
          <p:nvPr/>
        </p:nvSpPr>
        <p:spPr>
          <a:xfrm>
            <a:off x="736600" y="1757680"/>
            <a:ext cx="10758170" cy="3913059"/>
          </a:xfrm>
          <a:prstGeom prst="rect">
            <a:avLst/>
          </a:prstGeom>
          <a:noFill/>
        </p:spPr>
        <p:txBody>
          <a:bodyPr wrap="square" rtlCol="0">
            <a:spAutoFit/>
          </a:bodyPr>
          <a:lstStyle/>
          <a:p>
            <a:pPr>
              <a:lnSpc>
                <a:spcPct val="150000"/>
              </a:lnSpc>
            </a:pPr>
            <a:r>
              <a:rPr lang="en-US" altLang="zh-CN" sz="2400" kern="100" dirty="0">
                <a:latin typeface="Calibri" panose="020F0502020204030204" pitchFamily="34" charset="0"/>
                <a:cs typeface="Calibri" panose="020F0502020204030204" pitchFamily="34" charset="0"/>
              </a:rPr>
              <a:t>The two texts in this unit focus on the importance of careful budgeting for college students and the related programmes in the United States that help to facilitate budgeting for college students.</a:t>
            </a:r>
          </a:p>
          <a:p>
            <a:pPr>
              <a:lnSpc>
                <a:spcPct val="150000"/>
              </a:lnSpc>
            </a:pPr>
            <a:r>
              <a:rPr lang="en-US" altLang="zh-CN" sz="2400" kern="100" dirty="0">
                <a:latin typeface="Calibri" panose="020F0502020204030204" pitchFamily="34" charset="0"/>
                <a:cs typeface="Calibri" panose="020F0502020204030204" pitchFamily="34" charset="0"/>
              </a:rPr>
              <a:t>Students should </a:t>
            </a:r>
          </a:p>
          <a:p>
            <a:pPr marL="342900" indent="-342900">
              <a:lnSpc>
                <a:spcPct val="150000"/>
              </a:lnSpc>
              <a:buFont typeface="Arial" panose="020B0604020202020204" pitchFamily="34" charset="0"/>
              <a:buChar char="•"/>
            </a:pPr>
            <a:r>
              <a:rPr lang="en-US" altLang="zh-CN" sz="2400" kern="100" dirty="0">
                <a:latin typeface="Calibri" panose="020F0502020204030204" pitchFamily="34" charset="0"/>
                <a:cs typeface="Calibri" panose="020F0502020204030204" pitchFamily="34" charset="0"/>
              </a:rPr>
              <a:t>learn how to prioritize what they need;</a:t>
            </a:r>
          </a:p>
          <a:p>
            <a:pPr marL="342900" indent="-342900">
              <a:lnSpc>
                <a:spcPct val="150000"/>
              </a:lnSpc>
              <a:buFont typeface="Arial" panose="020B0604020202020204" pitchFamily="34" charset="0"/>
              <a:buChar char="•"/>
            </a:pPr>
            <a:r>
              <a:rPr lang="en-US" altLang="zh-CN" sz="2400" kern="100" dirty="0">
                <a:latin typeface="Calibri" panose="020F0502020204030204" pitchFamily="34" charset="0"/>
                <a:cs typeface="Calibri" panose="020F0502020204030204" pitchFamily="34" charset="0"/>
              </a:rPr>
              <a:t>get rid of the unnecessary items on their budget;</a:t>
            </a:r>
          </a:p>
          <a:p>
            <a:pPr marL="342900" indent="-342900">
              <a:lnSpc>
                <a:spcPct val="150000"/>
              </a:lnSpc>
              <a:buFont typeface="Arial" panose="020B0604020202020204" pitchFamily="34" charset="0"/>
              <a:buChar char="•"/>
            </a:pPr>
            <a:r>
              <a:rPr lang="en-US" altLang="zh-CN" sz="2400" kern="100" dirty="0">
                <a:latin typeface="Calibri" panose="020F0502020204030204" pitchFamily="34" charset="0"/>
                <a:cs typeface="Calibri" panose="020F0502020204030204" pitchFamily="34" charset="0"/>
              </a:rPr>
              <a:t>ensure that they won’t waste money and save some for rainy days.</a:t>
            </a:r>
            <a:endParaRPr lang="zh-CN" altLang="en-US" sz="2400" dirty="0">
              <a:latin typeface="Calibri" panose="020F0502020204030204" pitchFamily="34" charset="0"/>
              <a:cs typeface="Calibri" panose="020F0502020204030204" pitchFamily="34" charset="0"/>
            </a:endParaRPr>
          </a:p>
        </p:txBody>
      </p:sp>
      <p:sp>
        <p:nvSpPr>
          <p:cNvPr id="15" name="动作按钮: 转到主页 11">
            <a:hlinkClick r:id="rId3" action="ppaction://hlinksldjump" highlightClick="1"/>
          </p:cNvPr>
          <p:cNvSpPr/>
          <p:nvPr/>
        </p:nvSpPr>
        <p:spPr>
          <a:xfrm>
            <a:off x="11005376" y="5777250"/>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934358"/>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(2) </a:t>
            </a: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Discuss the following questions related to financial literacy with your partner.</a:t>
            </a: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31" name="06 Unit 6 PartIII Listening Task2">
            <a:hlinkClick r:id="" action="ppaction://media"/>
            <a:extLst>
              <a:ext uri="{FF2B5EF4-FFF2-40B4-BE49-F238E27FC236}">
                <a16:creationId xmlns:a16="http://schemas.microsoft.com/office/drawing/2014/main" id="{D21002D5-D824-4D4F-8E2B-260809D6EE5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73483" y="1648047"/>
            <a:ext cx="531628" cy="531628"/>
          </a:xfrm>
          <a:prstGeom prst="rect">
            <a:avLst/>
          </a:prstGeom>
        </p:spPr>
      </p:pic>
      <p:sp>
        <p:nvSpPr>
          <p:cNvPr id="32" name="文本框 31">
            <a:extLst>
              <a:ext uri="{FF2B5EF4-FFF2-40B4-BE49-F238E27FC236}">
                <a16:creationId xmlns:a16="http://schemas.microsoft.com/office/drawing/2014/main" id="{D6E3DAD3-7BD9-4835-9DB7-BD7C43864747}"/>
              </a:ext>
            </a:extLst>
          </p:cNvPr>
          <p:cNvSpPr txBox="1"/>
          <p:nvPr/>
        </p:nvSpPr>
        <p:spPr>
          <a:xfrm>
            <a:off x="698765" y="2638952"/>
            <a:ext cx="11163035" cy="2618409"/>
          </a:xfrm>
          <a:prstGeom prst="rect">
            <a:avLst/>
          </a:prstGeom>
          <a:noFill/>
        </p:spPr>
        <p:txBody>
          <a:bodyPr wrap="square">
            <a:spAutoFit/>
          </a:bodyPr>
          <a:lstStyle/>
          <a:p>
            <a:pPr>
              <a:lnSpc>
                <a:spcPct val="114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1.	How could you rate your financial literacy on a five-point scale with anchors on 1, 2, 3, 4 and 5 ranging from very weak to very good?</a:t>
            </a:r>
          </a:p>
          <a:p>
            <a:pPr>
              <a:lnSpc>
                <a:spcPct val="114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2.	In your mind, what are the key competencies that are contained in financial literacy?</a:t>
            </a:r>
          </a:p>
          <a:p>
            <a:pPr>
              <a:lnSpc>
                <a:spcPct val="114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3.	Can you share with one another a story that shows your weak or good financial literacy?</a:t>
            </a:r>
          </a:p>
          <a:p>
            <a:pPr>
              <a:lnSpc>
                <a:spcPct val="114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4.	How can you develop your financial literacy?</a:t>
            </a:r>
          </a:p>
        </p:txBody>
      </p:sp>
      <p:pic>
        <p:nvPicPr>
          <p:cNvPr id="34" name="Picture 5">
            <a:extLst>
              <a:ext uri="{FF2B5EF4-FFF2-40B4-BE49-F238E27FC236}">
                <a16:creationId xmlns:a16="http://schemas.microsoft.com/office/drawing/2014/main" id="{A84051CD-8B70-42E8-B96D-D5018790354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5957689">
            <a:off x="1019158" y="5359378"/>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6">
            <a:extLst>
              <a:ext uri="{FF2B5EF4-FFF2-40B4-BE49-F238E27FC236}">
                <a16:creationId xmlns:a16="http://schemas.microsoft.com/office/drawing/2014/main" id="{A119438A-60A1-4551-BCCD-D7303AB10049}"/>
              </a:ext>
            </a:extLst>
          </p:cNvPr>
          <p:cNvSpPr>
            <a:spLocks noChangeArrowheads="1"/>
          </p:cNvSpPr>
          <p:nvPr/>
        </p:nvSpPr>
        <p:spPr bwMode="auto">
          <a:xfrm>
            <a:off x="1491891" y="5359379"/>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Tree>
    <p:extLst>
      <p:ext uri="{BB962C8B-B14F-4D97-AF65-F5344CB8AC3E}">
        <p14:creationId xmlns:p14="http://schemas.microsoft.com/office/powerpoint/2010/main" val="394763878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6229"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1"/>
                </p:tgtEl>
              </p:cMediaNode>
            </p:audi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789305" y="1636395"/>
            <a:ext cx="11003915" cy="934358"/>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S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Speaking</a:t>
            </a:r>
            <a:endParaRPr lang="en-US" altLang="zh-CN" sz="2400" i="1" dirty="0">
              <a:solidFill>
                <a:srgbClr val="0070C0"/>
              </a:solidFill>
              <a:latin typeface="Calibri" panose="020F0502020204030204" pitchFamily="34" charset="0"/>
              <a:cs typeface="Calibri" panose="020F0502020204030204" pitchFamily="34" charset="0"/>
            </a:endParaRP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Discuss the following questions with your classmates. </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sp>
        <p:nvSpPr>
          <p:cNvPr id="11" name="文本框 10"/>
          <p:cNvSpPr txBox="1"/>
          <p:nvPr/>
        </p:nvSpPr>
        <p:spPr>
          <a:xfrm>
            <a:off x="7074786" y="48705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0" name="图片 19"/>
          <p:cNvPicPr>
            <a:picLocks noChangeAspect="1"/>
          </p:cNvPicPr>
          <p:nvPr/>
        </p:nvPicPr>
        <p:blipFill>
          <a:blip r:embed="rId2"/>
          <a:stretch>
            <a:fillRect/>
          </a:stretch>
        </p:blipFill>
        <p:spPr>
          <a:xfrm>
            <a:off x="882732" y="1581324"/>
            <a:ext cx="640936" cy="562294"/>
          </a:xfrm>
          <a:prstGeom prst="rect">
            <a:avLst/>
          </a:prstGeom>
        </p:spPr>
      </p:pic>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D6E3DAD3-7BD9-4835-9DB7-BD7C43864747}"/>
              </a:ext>
            </a:extLst>
          </p:cNvPr>
          <p:cNvSpPr txBox="1"/>
          <p:nvPr/>
        </p:nvSpPr>
        <p:spPr>
          <a:xfrm>
            <a:off x="850900" y="2555540"/>
            <a:ext cx="10617200" cy="3039422"/>
          </a:xfrm>
          <a:prstGeom prst="rect">
            <a:avLst/>
          </a:prstGeom>
          <a:noFill/>
        </p:spPr>
        <p:txBody>
          <a:bodyPr wrap="square">
            <a:spAutoFit/>
          </a:bodyPr>
          <a:lstStyle/>
          <a:p>
            <a:pPr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1.	It is really important to keep track of how you are spending your money. It helps to create financial awareness and take control of your pocket money. Do you know where your spending money goes every month? What are the three main costs?</a:t>
            </a:r>
          </a:p>
          <a:p>
            <a:pPr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2.	 Are you trying to save some money each month or are you living paycheck-to- paycheck?</a:t>
            </a:r>
          </a:p>
          <a:p>
            <a:pPr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3.	Budgeting is the primary way that you can take control of your finances. Do you know how to set up a budget?</a:t>
            </a:r>
          </a:p>
        </p:txBody>
      </p:sp>
      <p:sp>
        <p:nvSpPr>
          <p:cNvPr id="18" name="文本框 17">
            <a:extLst>
              <a:ext uri="{FF2B5EF4-FFF2-40B4-BE49-F238E27FC236}">
                <a16:creationId xmlns:a16="http://schemas.microsoft.com/office/drawing/2014/main" id="{E7F07915-57CA-46CD-8D8A-9868B279C407}"/>
              </a:ext>
            </a:extLst>
          </p:cNvPr>
          <p:cNvSpPr txBox="1"/>
          <p:nvPr/>
        </p:nvSpPr>
        <p:spPr>
          <a:xfrm>
            <a:off x="6896986" y="43752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9" name="Picture 5">
            <a:extLst>
              <a:ext uri="{FF2B5EF4-FFF2-40B4-BE49-F238E27FC236}">
                <a16:creationId xmlns:a16="http://schemas.microsoft.com/office/drawing/2014/main" id="{A84051CD-8B70-42E8-B96D-D501879035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57689">
            <a:off x="929163" y="5750173"/>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6">
            <a:extLst>
              <a:ext uri="{FF2B5EF4-FFF2-40B4-BE49-F238E27FC236}">
                <a16:creationId xmlns:a16="http://schemas.microsoft.com/office/drawing/2014/main" id="{A119438A-60A1-4551-BCCD-D7303AB10049}"/>
              </a:ext>
            </a:extLst>
          </p:cNvPr>
          <p:cNvSpPr>
            <a:spLocks noChangeArrowheads="1"/>
          </p:cNvSpPr>
          <p:nvPr/>
        </p:nvSpPr>
        <p:spPr bwMode="auto">
          <a:xfrm>
            <a:off x="1377502" y="5697684"/>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Tree>
    <p:extLst>
      <p:ext uri="{BB962C8B-B14F-4D97-AF65-F5344CB8AC3E}">
        <p14:creationId xmlns:p14="http://schemas.microsoft.com/office/powerpoint/2010/main" val="97462164"/>
      </p:ext>
    </p:extLst>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54271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06038"/>
            <a:ext cx="10840085" cy="388144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1.   It’s </a:t>
            </a:r>
            <a:r>
              <a:rPr lang="en-US" altLang="zh-CN" sz="2400" b="1" dirty="0">
                <a:latin typeface="Calibri" panose="020F0502020204030204" pitchFamily="34" charset="0"/>
                <a:ea typeface="等线" panose="02010600030101010101" pitchFamily="2" charset="-122"/>
                <a:cs typeface="Calibri" panose="020F0502020204030204" pitchFamily="34" charset="0"/>
              </a:rPr>
              <a:t>easier said than done</a:t>
            </a:r>
            <a:r>
              <a:rPr lang="en-US" altLang="zh-CN" sz="2400" dirty="0">
                <a:latin typeface="Calibri" panose="020F0502020204030204" pitchFamily="34" charset="0"/>
                <a:ea typeface="等线" panose="02010600030101010101" pitchFamily="2" charset="-122"/>
                <a:cs typeface="Calibri" panose="020F0502020204030204" pitchFamily="34" charset="0"/>
              </a:rPr>
              <a:t>, but once it becomes </a:t>
            </a:r>
            <a:r>
              <a:rPr lang="en-US" altLang="zh-CN" sz="2400" b="1" dirty="0">
                <a:latin typeface="Calibri" panose="020F0502020204030204" pitchFamily="34" charset="0"/>
                <a:ea typeface="等线" panose="02010600030101010101" pitchFamily="2" charset="-122"/>
                <a:cs typeface="Calibri" panose="020F0502020204030204" pitchFamily="34" charset="0"/>
              </a:rPr>
              <a:t>second nature</a:t>
            </a:r>
            <a:r>
              <a:rPr lang="en-US" altLang="zh-CN" sz="2400" dirty="0">
                <a:latin typeface="Calibri" panose="020F0502020204030204" pitchFamily="34" charset="0"/>
                <a:ea typeface="等线" panose="02010600030101010101" pitchFamily="2" charset="-122"/>
                <a:cs typeface="Calibri" panose="020F0502020204030204" pitchFamily="34" charset="0"/>
              </a:rPr>
              <a:t>, it can </a:t>
            </a:r>
            <a:r>
              <a:rPr lang="en-US" altLang="zh-CN" sz="2400" b="1" dirty="0">
                <a:latin typeface="Calibri" panose="020F0502020204030204" pitchFamily="34" charset="0"/>
                <a:ea typeface="等线" panose="02010600030101010101" pitchFamily="2" charset="-122"/>
                <a:cs typeface="Calibri" panose="020F0502020204030204" pitchFamily="34" charset="0"/>
              </a:rPr>
              <a:t>pay lifelong dividends</a:t>
            </a:r>
            <a:r>
              <a:rPr lang="en-US" altLang="zh-CN" sz="2400" dirty="0">
                <a:latin typeface="Calibri" panose="020F0502020204030204" pitchFamily="34" charset="0"/>
                <a:ea typeface="等线" panose="02010600030101010101" pitchFamily="2" charset="-122"/>
                <a:cs typeface="Calibri" panose="020F0502020204030204" pitchFamily="34" charset="0"/>
              </a:rPr>
              <a:t>.</a:t>
            </a: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2.   If the bank you and your family used </a:t>
            </a:r>
            <a:r>
              <a:rPr lang="en-US" altLang="zh-CN" sz="2400" b="1" dirty="0">
                <a:latin typeface="Calibri" panose="020F0502020204030204" pitchFamily="34" charset="0"/>
                <a:ea typeface="等线" panose="02010600030101010101" pitchFamily="2" charset="-122"/>
                <a:cs typeface="Calibri" panose="020F0502020204030204" pitchFamily="34" charset="0"/>
              </a:rPr>
              <a:t>back at home </a:t>
            </a:r>
            <a:r>
              <a:rPr lang="en-US" altLang="zh-CN" sz="2400" dirty="0">
                <a:latin typeface="Calibri" panose="020F0502020204030204" pitchFamily="34" charset="0"/>
                <a:ea typeface="等线" panose="02010600030101010101" pitchFamily="2" charset="-122"/>
                <a:cs typeface="Calibri" panose="020F0502020204030204" pitchFamily="34" charset="0"/>
              </a:rPr>
              <a:t>doesn’t </a:t>
            </a:r>
            <a:r>
              <a:rPr lang="en-US" altLang="zh-CN" sz="2400" b="1" dirty="0">
                <a:latin typeface="Calibri" panose="020F0502020204030204" pitchFamily="34" charset="0"/>
                <a:ea typeface="等线" panose="02010600030101010101" pitchFamily="2" charset="-122"/>
                <a:cs typeface="Calibri" panose="020F0502020204030204" pitchFamily="34" charset="0"/>
              </a:rPr>
              <a:t>have a presence </a:t>
            </a:r>
            <a:r>
              <a:rPr lang="en-US" altLang="zh-CN" sz="2400" dirty="0">
                <a:latin typeface="Calibri" panose="020F0502020204030204" pitchFamily="34" charset="0"/>
                <a:ea typeface="等线" panose="02010600030101010101" pitchFamily="2" charset="-122"/>
                <a:cs typeface="Calibri" panose="020F0502020204030204" pitchFamily="34" charset="0"/>
              </a:rPr>
              <a:t>on or near campus, switch to a bank that does.</a:t>
            </a:r>
          </a:p>
        </p:txBody>
      </p:sp>
      <p:sp>
        <p:nvSpPr>
          <p:cNvPr id="21" name="文本框 20"/>
          <p:cNvSpPr txBox="1"/>
          <p:nvPr/>
        </p:nvSpPr>
        <p:spPr>
          <a:xfrm>
            <a:off x="6975726" y="478748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7" name="文本框 26">
            <a:extLst>
              <a:ext uri="{FF2B5EF4-FFF2-40B4-BE49-F238E27FC236}">
                <a16:creationId xmlns:a16="http://schemas.microsoft.com/office/drawing/2014/main" id="{747532C8-114A-4CC0-B0CE-DCA33654E0CA}"/>
              </a:ext>
            </a:extLst>
          </p:cNvPr>
          <p:cNvSpPr txBox="1"/>
          <p:nvPr/>
        </p:nvSpPr>
        <p:spPr>
          <a:xfrm>
            <a:off x="953579" y="3740586"/>
            <a:ext cx="10095421" cy="769441"/>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这</a:t>
            </a:r>
            <a:r>
              <a:rPr lang="zh-CN" altLang="en-US" sz="2200" u="sng" dirty="0">
                <a:solidFill>
                  <a:srgbClr val="C00000"/>
                </a:solidFill>
                <a:latin typeface="微软雅黑" panose="020B0503020204020204" pitchFamily="34" charset="-122"/>
                <a:ea typeface="微软雅黑" panose="020B0503020204020204" pitchFamily="34" charset="-122"/>
              </a:rPr>
              <a:t>说起来容易，做起来难</a:t>
            </a:r>
            <a:r>
              <a:rPr lang="zh-CN" altLang="en-US" sz="2200" dirty="0">
                <a:solidFill>
                  <a:srgbClr val="C00000"/>
                </a:solidFill>
                <a:latin typeface="微软雅黑" panose="020B0503020204020204" pitchFamily="34" charset="-122"/>
                <a:ea typeface="微软雅黑" panose="020B0503020204020204" pitchFamily="34" charset="-122"/>
              </a:rPr>
              <a:t>。不过，这样的习惯一旦成为你的</a:t>
            </a:r>
            <a:r>
              <a:rPr lang="zh-CN" altLang="en-US" sz="2200" u="sng" dirty="0">
                <a:solidFill>
                  <a:srgbClr val="C00000"/>
                </a:solidFill>
                <a:latin typeface="微软雅黑" panose="020B0503020204020204" pitchFamily="34" charset="-122"/>
                <a:ea typeface="微软雅黑" panose="020B0503020204020204" pitchFamily="34" charset="-122"/>
              </a:rPr>
              <a:t>第二天性</a:t>
            </a:r>
            <a:r>
              <a:rPr lang="zh-CN" altLang="en-US" sz="2200" dirty="0">
                <a:solidFill>
                  <a:srgbClr val="C00000"/>
                </a:solidFill>
                <a:latin typeface="微软雅黑" panose="020B0503020204020204" pitchFamily="34" charset="-122"/>
                <a:ea typeface="微软雅黑" panose="020B0503020204020204" pitchFamily="34" charset="-122"/>
              </a:rPr>
              <a:t>，就能让你</a:t>
            </a:r>
            <a:r>
              <a:rPr lang="zh-CN" altLang="en-US" sz="2200" u="sng" dirty="0">
                <a:solidFill>
                  <a:srgbClr val="C00000"/>
                </a:solidFill>
                <a:latin typeface="微软雅黑" panose="020B0503020204020204" pitchFamily="34" charset="-122"/>
                <a:ea typeface="微软雅黑" panose="020B0503020204020204" pitchFamily="34" charset="-122"/>
              </a:rPr>
              <a:t>受益终生</a:t>
            </a:r>
            <a:r>
              <a:rPr lang="zh-CN" altLang="en-US" sz="2200" dirty="0">
                <a:solidFill>
                  <a:srgbClr val="C00000"/>
                </a:solidFill>
                <a:latin typeface="微软雅黑" panose="020B0503020204020204" pitchFamily="34" charset="-122"/>
                <a:ea typeface="微软雅黑" panose="020B0503020204020204" pitchFamily="34" charset="-122"/>
              </a:rPr>
              <a:t>。</a:t>
            </a:r>
            <a:endParaRPr lang="zh-CN" altLang="en-US" sz="2200" dirty="0">
              <a:solidFill>
                <a:srgbClr val="C00000"/>
              </a:solidFill>
              <a:effectLst/>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95F85EC0-51DE-4329-8037-9B85B23C8928}"/>
              </a:ext>
            </a:extLst>
          </p:cNvPr>
          <p:cNvSpPr txBox="1"/>
          <p:nvPr/>
        </p:nvSpPr>
        <p:spPr>
          <a:xfrm>
            <a:off x="953579" y="5419367"/>
            <a:ext cx="10489121" cy="769441"/>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如果你</a:t>
            </a:r>
            <a:r>
              <a:rPr lang="zh-CN" altLang="en-US" sz="2200" u="sng" dirty="0">
                <a:solidFill>
                  <a:srgbClr val="C00000"/>
                </a:solidFill>
                <a:latin typeface="微软雅黑" panose="020B0503020204020204" pitchFamily="34" charset="-122"/>
                <a:ea typeface="微软雅黑" panose="020B0503020204020204" pitchFamily="34" charset="-122"/>
              </a:rPr>
              <a:t>在家的时候</a:t>
            </a:r>
            <a:r>
              <a:rPr lang="zh-CN" altLang="en-US" sz="2200" dirty="0">
                <a:solidFill>
                  <a:srgbClr val="C00000"/>
                </a:solidFill>
                <a:latin typeface="微软雅黑" panose="020B0503020204020204" pitchFamily="34" charset="-122"/>
                <a:ea typeface="微软雅黑" panose="020B0503020204020204" pitchFamily="34" charset="-122"/>
              </a:rPr>
              <a:t>与家人常去的那家银行在校园里或校园附近</a:t>
            </a:r>
            <a:r>
              <a:rPr lang="zh-CN" altLang="en-US" sz="2200" u="sng" dirty="0">
                <a:solidFill>
                  <a:srgbClr val="C00000"/>
                </a:solidFill>
                <a:latin typeface="微软雅黑" panose="020B0503020204020204" pitchFamily="34" charset="-122"/>
                <a:ea typeface="微软雅黑" panose="020B0503020204020204" pitchFamily="34" charset="-122"/>
              </a:rPr>
              <a:t>没有营业点</a:t>
            </a:r>
            <a:r>
              <a:rPr lang="zh-CN" altLang="en-US" sz="2200" dirty="0">
                <a:solidFill>
                  <a:srgbClr val="C00000"/>
                </a:solidFill>
                <a:latin typeface="微软雅黑" panose="020B0503020204020204" pitchFamily="34" charset="-122"/>
                <a:ea typeface="微软雅黑" panose="020B0503020204020204" pitchFamily="34" charset="-122"/>
              </a:rPr>
              <a:t>，那就换一家有营业点的银行。</a:t>
            </a:r>
          </a:p>
        </p:txBody>
      </p:sp>
    </p:spTree>
    <p:extLst>
      <p:ext uri="{BB962C8B-B14F-4D97-AF65-F5344CB8AC3E}">
        <p14:creationId xmlns:p14="http://schemas.microsoft.com/office/powerpoint/2010/main" val="212186961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41571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479038"/>
            <a:ext cx="10840085" cy="430246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3.   Using a credit card means you don’t have to </a:t>
            </a:r>
            <a:r>
              <a:rPr lang="en-US" altLang="zh-CN" sz="2400" b="1" dirty="0">
                <a:latin typeface="Calibri" panose="020F0502020204030204" pitchFamily="34" charset="0"/>
                <a:ea typeface="等线" panose="02010600030101010101" pitchFamily="2" charset="-122"/>
                <a:cs typeface="Calibri" panose="020F0502020204030204" pitchFamily="34" charset="0"/>
              </a:rPr>
              <a:t>carry around </a:t>
            </a:r>
            <a:r>
              <a:rPr lang="en-US" altLang="zh-CN" sz="2400" dirty="0">
                <a:latin typeface="Calibri" panose="020F0502020204030204" pitchFamily="34" charset="0"/>
                <a:ea typeface="等线" panose="02010600030101010101" pitchFamily="2" charset="-122"/>
                <a:cs typeface="Calibri" panose="020F0502020204030204" pitchFamily="34" charset="0"/>
              </a:rPr>
              <a:t>a lot of cash, can </a:t>
            </a:r>
            <a:r>
              <a:rPr lang="en-US" altLang="zh-CN" sz="2400" b="1" dirty="0">
                <a:latin typeface="Calibri" panose="020F0502020204030204" pitchFamily="34" charset="0"/>
                <a:ea typeface="等线" panose="02010600030101010101" pitchFamily="2" charset="-122"/>
                <a:cs typeface="Calibri" panose="020F0502020204030204" pitchFamily="34" charset="0"/>
              </a:rPr>
              <a:t>give</a:t>
            </a:r>
            <a:r>
              <a:rPr lang="en-US" altLang="zh-CN" sz="2400" dirty="0">
                <a:latin typeface="Calibri" panose="020F0502020204030204" pitchFamily="34" charset="0"/>
                <a:ea typeface="等线" panose="02010600030101010101" pitchFamily="2" charset="-122"/>
                <a:cs typeface="Calibri" panose="020F0502020204030204" pitchFamily="34" charset="0"/>
              </a:rPr>
              <a:t> you</a:t>
            </a:r>
            <a:r>
              <a:rPr lang="en-US" altLang="zh-CN" sz="2400" b="1" dirty="0">
                <a:latin typeface="Calibri" panose="020F0502020204030204" pitchFamily="34" charset="0"/>
                <a:ea typeface="等线" panose="02010600030101010101" pitchFamily="2" charset="-122"/>
                <a:cs typeface="Calibri" panose="020F0502020204030204" pitchFamily="34" charset="0"/>
              </a:rPr>
              <a:t> a leg up</a:t>
            </a:r>
            <a:r>
              <a:rPr lang="en-US" altLang="zh-CN" sz="2400" dirty="0">
                <a:latin typeface="Calibri" panose="020F0502020204030204" pitchFamily="34" charset="0"/>
                <a:ea typeface="等线" panose="02010600030101010101" pitchFamily="2" charset="-122"/>
                <a:cs typeface="Calibri" panose="020F0502020204030204" pitchFamily="34" charset="0"/>
              </a:rPr>
              <a:t> </a:t>
            </a:r>
            <a:r>
              <a:rPr lang="en-US" altLang="zh-CN" sz="2400" b="1" dirty="0">
                <a:latin typeface="Calibri" panose="020F0502020204030204" pitchFamily="34" charset="0"/>
                <a:ea typeface="等线" panose="02010600030101010101" pitchFamily="2" charset="-122"/>
                <a:cs typeface="Calibri" panose="020F0502020204030204" pitchFamily="34" charset="0"/>
              </a:rPr>
              <a:t>on</a:t>
            </a:r>
            <a:r>
              <a:rPr lang="en-US" altLang="zh-CN" sz="2400" dirty="0">
                <a:latin typeface="Calibri" panose="020F0502020204030204" pitchFamily="34" charset="0"/>
                <a:ea typeface="等线" panose="02010600030101010101" pitchFamily="2" charset="-122"/>
                <a:cs typeface="Calibri" panose="020F0502020204030204" pitchFamily="34" charset="0"/>
              </a:rPr>
              <a:t> tracking your spending, and helps you establish a good credit history if you pay your bill on time each month.</a:t>
            </a: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4.   It’s like going to the store and shopping the “</a:t>
            </a:r>
            <a:r>
              <a:rPr lang="en-US" altLang="zh-CN" sz="2400" b="1" dirty="0">
                <a:latin typeface="Calibri" panose="020F0502020204030204" pitchFamily="34" charset="0"/>
                <a:ea typeface="等线" panose="02010600030101010101" pitchFamily="2" charset="-122"/>
                <a:cs typeface="Calibri" panose="020F0502020204030204" pitchFamily="34" charset="0"/>
              </a:rPr>
              <a:t>un-sale rack</a:t>
            </a:r>
            <a:r>
              <a:rPr lang="en-US" altLang="zh-CN" sz="2400" dirty="0">
                <a:latin typeface="Calibri" panose="020F0502020204030204" pitchFamily="34" charset="0"/>
                <a:ea typeface="等线" panose="02010600030101010101" pitchFamily="2" charset="-122"/>
                <a:cs typeface="Calibri" panose="020F0502020204030204" pitchFamily="34" charset="0"/>
              </a:rPr>
              <a:t>”— where everything you buy costs 25 percent more than the </a:t>
            </a:r>
            <a:r>
              <a:rPr lang="en-US" altLang="zh-CN" sz="2400" b="1" dirty="0">
                <a:latin typeface="Calibri" panose="020F0502020204030204" pitchFamily="34" charset="0"/>
                <a:ea typeface="等线" panose="02010600030101010101" pitchFamily="2" charset="-122"/>
                <a:cs typeface="Calibri" panose="020F0502020204030204" pitchFamily="34" charset="0"/>
              </a:rPr>
              <a:t>list price</a:t>
            </a:r>
            <a:r>
              <a:rPr lang="en-US" altLang="zh-CN" sz="2400" dirty="0">
                <a:latin typeface="Calibri" panose="020F0502020204030204" pitchFamily="34" charset="0"/>
                <a:ea typeface="等线" panose="02010600030101010101" pitchFamily="2" charset="-122"/>
                <a:cs typeface="Calibri" panose="020F0502020204030204" pitchFamily="34" charset="0"/>
              </a:rPr>
              <a:t>.</a:t>
            </a:r>
          </a:p>
        </p:txBody>
      </p:sp>
      <p:sp>
        <p:nvSpPr>
          <p:cNvPr id="21" name="文本框 20"/>
          <p:cNvSpPr txBox="1"/>
          <p:nvPr/>
        </p:nvSpPr>
        <p:spPr>
          <a:xfrm>
            <a:off x="6975726" y="466048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a16="http://schemas.microsoft.com/office/drawing/2014/main" id="{30940E49-6AFA-4E24-9CC4-F78ED9EE9195}"/>
              </a:ext>
            </a:extLst>
          </p:cNvPr>
          <p:cNvSpPr txBox="1"/>
          <p:nvPr/>
        </p:nvSpPr>
        <p:spPr>
          <a:xfrm>
            <a:off x="902779" y="4054484"/>
            <a:ext cx="10463721" cy="769441"/>
          </a:xfrm>
          <a:prstGeom prst="rect">
            <a:avLst/>
          </a:prstGeom>
          <a:noFill/>
        </p:spPr>
        <p:txBody>
          <a:bodyPr wrap="square" rtlCol="0">
            <a:spAutoFit/>
          </a:bodyPr>
          <a:lstStyle/>
          <a:p>
            <a:pPr lvl="0"/>
            <a:r>
              <a:rPr lang="zh-CN" altLang="en-US" sz="2200" dirty="0">
                <a:solidFill>
                  <a:srgbClr val="C00000"/>
                </a:solidFill>
                <a:latin typeface="微软雅黑" panose="020B0503020204020204" pitchFamily="34" charset="-122"/>
                <a:ea typeface="微软雅黑" panose="020B0503020204020204" pitchFamily="34" charset="-122"/>
              </a:rPr>
              <a:t>使用信用卡能让你省去</a:t>
            </a:r>
            <a:r>
              <a:rPr lang="zh-CN" altLang="en-US" sz="2200" u="sng" dirty="0">
                <a:solidFill>
                  <a:srgbClr val="C00000"/>
                </a:solidFill>
                <a:latin typeface="微软雅黑" panose="020B0503020204020204" pitchFamily="34" charset="-122"/>
                <a:ea typeface="微软雅黑" panose="020B0503020204020204" pitchFamily="34" charset="-122"/>
              </a:rPr>
              <a:t>携带</a:t>
            </a:r>
            <a:r>
              <a:rPr lang="zh-CN" altLang="en-US" sz="2200" dirty="0">
                <a:solidFill>
                  <a:srgbClr val="C00000"/>
                </a:solidFill>
                <a:latin typeface="微软雅黑" panose="020B0503020204020204" pitchFamily="34" charset="-122"/>
                <a:ea typeface="微软雅黑" panose="020B0503020204020204" pitchFamily="34" charset="-122"/>
              </a:rPr>
              <a:t>大量现金的麻烦，还能</a:t>
            </a:r>
            <a:r>
              <a:rPr lang="zh-CN" altLang="en-US" sz="2200" u="sng" dirty="0">
                <a:solidFill>
                  <a:srgbClr val="C00000"/>
                </a:solidFill>
                <a:latin typeface="微软雅黑" panose="020B0503020204020204" pitchFamily="34" charset="-122"/>
                <a:ea typeface="微软雅黑" panose="020B0503020204020204" pitchFamily="34" charset="-122"/>
              </a:rPr>
              <a:t>帮</a:t>
            </a:r>
            <a:r>
              <a:rPr lang="zh-CN" altLang="en-US" sz="2200" dirty="0">
                <a:solidFill>
                  <a:srgbClr val="C00000"/>
                </a:solidFill>
                <a:latin typeface="微软雅黑" panose="020B0503020204020204" pitchFamily="34" charset="-122"/>
                <a:ea typeface="微软雅黑" panose="020B0503020204020204" pitchFamily="34" charset="-122"/>
              </a:rPr>
              <a:t>你记录日常花销情况。如果你每月按时还款，使用信用卡还能助你建立良好的信用记录。</a:t>
            </a:r>
          </a:p>
        </p:txBody>
      </p:sp>
      <p:sp>
        <p:nvSpPr>
          <p:cNvPr id="26" name="文本框 25">
            <a:extLst>
              <a:ext uri="{FF2B5EF4-FFF2-40B4-BE49-F238E27FC236}">
                <a16:creationId xmlns:a16="http://schemas.microsoft.com/office/drawing/2014/main" id="{30E5CB43-6247-4FDE-A8B0-AE1EB43697A7}"/>
              </a:ext>
            </a:extLst>
          </p:cNvPr>
          <p:cNvSpPr txBox="1"/>
          <p:nvPr/>
        </p:nvSpPr>
        <p:spPr>
          <a:xfrm>
            <a:off x="902779" y="5665679"/>
            <a:ext cx="10463721" cy="769441"/>
          </a:xfrm>
          <a:prstGeom prst="rect">
            <a:avLst/>
          </a:prstGeom>
          <a:noFill/>
        </p:spPr>
        <p:txBody>
          <a:bodyPr wrap="square" rtlCol="0">
            <a:spAutoFit/>
          </a:bodyPr>
          <a:lstStyle/>
          <a:p>
            <a:pPr lvl="0"/>
            <a:r>
              <a:rPr lang="zh-CN" altLang="en-US" sz="2200" dirty="0">
                <a:solidFill>
                  <a:srgbClr val="C00000"/>
                </a:solidFill>
                <a:latin typeface="微软雅黑" panose="020B0503020204020204" pitchFamily="34" charset="-122"/>
                <a:ea typeface="微软雅黑" panose="020B0503020204020204" pitchFamily="34" charset="-122"/>
              </a:rPr>
              <a:t>这和去商店里购买“</a:t>
            </a:r>
            <a:r>
              <a:rPr lang="zh-CN" altLang="en-US" sz="2200" u="sng" dirty="0">
                <a:solidFill>
                  <a:srgbClr val="C00000"/>
                </a:solidFill>
                <a:latin typeface="微软雅黑" panose="020B0503020204020204" pitchFamily="34" charset="-122"/>
                <a:ea typeface="微软雅黑" panose="020B0503020204020204" pitchFamily="34" charset="-122"/>
              </a:rPr>
              <a:t>非打折</a:t>
            </a:r>
            <a:r>
              <a:rPr lang="zh-CN" altLang="en-US" sz="2200" dirty="0">
                <a:solidFill>
                  <a:srgbClr val="C00000"/>
                </a:solidFill>
                <a:latin typeface="微软雅黑" panose="020B0503020204020204" pitchFamily="34" charset="-122"/>
                <a:ea typeface="微软雅黑" panose="020B0503020204020204" pitchFamily="34" charset="-122"/>
              </a:rPr>
              <a:t>”货架上的商品是一样的道理：你买到的商品要比</a:t>
            </a:r>
            <a:r>
              <a:rPr lang="zh-CN" altLang="en-US" sz="2200" u="sng" dirty="0">
                <a:solidFill>
                  <a:srgbClr val="C00000"/>
                </a:solidFill>
                <a:latin typeface="微软雅黑" panose="020B0503020204020204" pitchFamily="34" charset="-122"/>
                <a:ea typeface="微软雅黑" panose="020B0503020204020204" pitchFamily="34" charset="-122"/>
              </a:rPr>
              <a:t>标价</a:t>
            </a:r>
            <a:r>
              <a:rPr lang="zh-CN" altLang="en-US" sz="2200" dirty="0">
                <a:solidFill>
                  <a:srgbClr val="C00000"/>
                </a:solidFill>
                <a:latin typeface="微软雅黑" panose="020B0503020204020204" pitchFamily="34" charset="-122"/>
                <a:ea typeface="微软雅黑" panose="020B0503020204020204" pitchFamily="34" charset="-122"/>
              </a:rPr>
              <a:t>贵 </a:t>
            </a:r>
            <a:r>
              <a:rPr lang="en-US" altLang="zh-CN" sz="2200" dirty="0">
                <a:solidFill>
                  <a:srgbClr val="C00000"/>
                </a:solidFill>
                <a:latin typeface="微软雅黑" panose="020B0503020204020204" pitchFamily="34" charset="-122"/>
                <a:ea typeface="微软雅黑" panose="020B0503020204020204" pitchFamily="34" charset="-122"/>
              </a:rPr>
              <a:t>25%</a:t>
            </a:r>
            <a:r>
              <a:rPr lang="zh-CN" altLang="en-US" sz="2200" dirty="0">
                <a:solidFill>
                  <a:srgbClr val="C0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61507864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54271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06038"/>
            <a:ext cx="10840085" cy="388144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gn="just">
              <a:lnSpc>
                <a:spcPct val="114000"/>
              </a:lnSpc>
            </a:pPr>
            <a:r>
              <a:rPr lang="en-US" altLang="zh-CN" sz="2400" dirty="0">
                <a:latin typeface="Calibri" panose="020F0502020204030204" pitchFamily="34" charset="0"/>
                <a:cs typeface="Calibri" panose="020F0502020204030204" pitchFamily="34" charset="0"/>
              </a:rPr>
              <a:t>5.  A budget is a </a:t>
            </a:r>
            <a:r>
              <a:rPr lang="en-US" altLang="zh-CN" sz="2400" b="1" dirty="0">
                <a:latin typeface="Calibri" panose="020F0502020204030204" pitchFamily="34" charset="0"/>
                <a:cs typeface="Calibri" panose="020F0502020204030204" pitchFamily="34" charset="0"/>
              </a:rPr>
              <a:t>road map </a:t>
            </a:r>
            <a:r>
              <a:rPr lang="en-US" altLang="zh-CN" sz="2400" dirty="0">
                <a:latin typeface="Calibri" panose="020F0502020204030204" pitchFamily="34" charset="0"/>
                <a:cs typeface="Calibri" panose="020F0502020204030204" pitchFamily="34" charset="0"/>
              </a:rPr>
              <a:t>(or maybe a </a:t>
            </a:r>
            <a:r>
              <a:rPr lang="en-US" altLang="zh-CN" sz="2400" b="1" dirty="0">
                <a:latin typeface="Calibri" panose="020F0502020204030204" pitchFamily="34" charset="0"/>
                <a:cs typeface="Calibri" panose="020F0502020204030204" pitchFamily="34" charset="0"/>
              </a:rPr>
              <a:t>road app</a:t>
            </a:r>
            <a:r>
              <a:rPr lang="en-US" altLang="zh-CN" sz="2400" dirty="0">
                <a:latin typeface="Calibri" panose="020F0502020204030204" pitchFamily="34" charset="0"/>
                <a:cs typeface="Calibri" panose="020F0502020204030204" pitchFamily="34" charset="0"/>
              </a:rPr>
              <a:t>) to make sure you don’t spend more than you have, because it can help you to </a:t>
            </a:r>
            <a:r>
              <a:rPr lang="en-US" altLang="zh-CN" sz="2400" b="1" dirty="0">
                <a:latin typeface="Calibri" panose="020F0502020204030204" pitchFamily="34" charset="0"/>
                <a:cs typeface="Calibri" panose="020F0502020204030204" pitchFamily="34" charset="0"/>
              </a:rPr>
              <a:t>live within your means</a:t>
            </a:r>
            <a:r>
              <a:rPr lang="en-US" altLang="zh-CN" sz="2400" dirty="0">
                <a:latin typeface="Calibri" panose="020F0502020204030204" pitchFamily="34" charset="0"/>
                <a:cs typeface="Calibri" panose="020F0502020204030204" pitchFamily="34" charset="0"/>
              </a:rPr>
              <a:t>.</a:t>
            </a:r>
          </a:p>
          <a:p>
            <a:pPr algn="just">
              <a:lnSpc>
                <a:spcPct val="114000"/>
              </a:lnSpc>
            </a:pPr>
            <a:endParaRPr lang="en-US" altLang="zh-CN" sz="2400" dirty="0">
              <a:latin typeface="Calibri" panose="020F0502020204030204" pitchFamily="34" charset="0"/>
              <a:cs typeface="Calibri" panose="020F0502020204030204" pitchFamily="34" charset="0"/>
            </a:endParaRPr>
          </a:p>
          <a:p>
            <a:pPr algn="just">
              <a:lnSpc>
                <a:spcPct val="114000"/>
              </a:lnSpc>
            </a:pPr>
            <a:endParaRPr lang="en-US" altLang="zh-CN" sz="2400" dirty="0">
              <a:latin typeface="Calibri" panose="020F0502020204030204" pitchFamily="34" charset="0"/>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6. Make sure you spend less than you’re </a:t>
            </a:r>
            <a:r>
              <a:rPr lang="en-US" altLang="zh-CN" sz="2400" b="1" dirty="0">
                <a:latin typeface="Calibri" panose="020F0502020204030204" pitchFamily="34" charset="0"/>
                <a:cs typeface="Calibri" panose="020F0502020204030204" pitchFamily="34" charset="0"/>
              </a:rPr>
              <a:t>bringing in </a:t>
            </a:r>
            <a:r>
              <a:rPr lang="en-US" altLang="zh-CN" sz="2400" dirty="0">
                <a:latin typeface="Calibri" panose="020F0502020204030204" pitchFamily="34" charset="0"/>
                <a:cs typeface="Calibri" panose="020F0502020204030204" pitchFamily="34" charset="0"/>
              </a:rPr>
              <a:t>from all sources: work, parents, wherever. It </a:t>
            </a:r>
            <a:r>
              <a:rPr lang="en-US" altLang="zh-CN" sz="2400" b="1" dirty="0">
                <a:latin typeface="Calibri" panose="020F0502020204030204" pitchFamily="34" charset="0"/>
                <a:cs typeface="Calibri" panose="020F0502020204030204" pitchFamily="34" charset="0"/>
              </a:rPr>
              <a:t>comes down to </a:t>
            </a:r>
            <a:r>
              <a:rPr lang="en-US" altLang="zh-CN" sz="2400" dirty="0">
                <a:latin typeface="Calibri" panose="020F0502020204030204" pitchFamily="34" charset="0"/>
                <a:cs typeface="Calibri" panose="020F0502020204030204" pitchFamily="34" charset="0"/>
              </a:rPr>
              <a:t>getting into a routine.</a:t>
            </a:r>
          </a:p>
        </p:txBody>
      </p:sp>
      <p:sp>
        <p:nvSpPr>
          <p:cNvPr id="21" name="文本框 20"/>
          <p:cNvSpPr txBox="1"/>
          <p:nvPr/>
        </p:nvSpPr>
        <p:spPr>
          <a:xfrm>
            <a:off x="6975726" y="478748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a16="http://schemas.microsoft.com/office/drawing/2014/main" id="{747532C8-114A-4CC0-B0CE-DCA33654E0CA}"/>
              </a:ext>
            </a:extLst>
          </p:cNvPr>
          <p:cNvSpPr txBox="1"/>
          <p:nvPr/>
        </p:nvSpPr>
        <p:spPr>
          <a:xfrm>
            <a:off x="1019537" y="3734567"/>
            <a:ext cx="10664032" cy="769441"/>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一份生活预算计划就是一份</a:t>
            </a:r>
            <a:r>
              <a:rPr lang="zh-CN" altLang="en-US" sz="2200" u="sng" dirty="0">
                <a:solidFill>
                  <a:srgbClr val="C00000"/>
                </a:solidFill>
                <a:latin typeface="微软雅黑" panose="020B0503020204020204" pitchFamily="34" charset="-122"/>
                <a:ea typeface="微软雅黑" panose="020B0503020204020204" pitchFamily="34" charset="-122"/>
              </a:rPr>
              <a:t>开支指南</a:t>
            </a:r>
            <a:r>
              <a:rPr lang="zh-CN" altLang="en-US" sz="2200" dirty="0">
                <a:solidFill>
                  <a:srgbClr val="C00000"/>
                </a:solidFill>
                <a:latin typeface="微软雅黑" panose="020B0503020204020204" pitchFamily="34" charset="-122"/>
                <a:ea typeface="微软雅黑" panose="020B0503020204020204" pitchFamily="34" charset="-122"/>
              </a:rPr>
              <a:t>（或者是一款</a:t>
            </a:r>
            <a:r>
              <a:rPr lang="zh-CN" altLang="en-US" sz="2200" u="sng" dirty="0">
                <a:solidFill>
                  <a:srgbClr val="C00000"/>
                </a:solidFill>
                <a:latin typeface="微软雅黑" panose="020B0503020204020204" pitchFamily="34" charset="-122"/>
                <a:ea typeface="微软雅黑" panose="020B0503020204020204" pitchFamily="34" charset="-122"/>
              </a:rPr>
              <a:t>开支管理软件</a:t>
            </a:r>
            <a:r>
              <a:rPr lang="zh-CN" altLang="en-US" sz="2200" dirty="0">
                <a:solidFill>
                  <a:srgbClr val="C00000"/>
                </a:solidFill>
                <a:latin typeface="微软雅黑" panose="020B0503020204020204" pitchFamily="34" charset="-122"/>
                <a:ea typeface="微软雅黑" panose="020B0503020204020204" pitchFamily="34" charset="-122"/>
              </a:rPr>
              <a:t>），能保证你的花销不超过收入，因为它能帮你</a:t>
            </a:r>
            <a:r>
              <a:rPr lang="zh-CN" altLang="en-US" sz="2200" u="sng" dirty="0">
                <a:solidFill>
                  <a:srgbClr val="C00000"/>
                </a:solidFill>
                <a:latin typeface="微软雅黑" panose="020B0503020204020204" pitchFamily="34" charset="-122"/>
                <a:ea typeface="微软雅黑" panose="020B0503020204020204" pitchFamily="34" charset="-122"/>
              </a:rPr>
              <a:t>量入为出</a:t>
            </a:r>
            <a:r>
              <a:rPr lang="zh-CN" altLang="en-US" sz="2200" dirty="0">
                <a:solidFill>
                  <a:srgbClr val="C00000"/>
                </a:solidFill>
                <a:latin typeface="微软雅黑" panose="020B0503020204020204" pitchFamily="34" charset="-122"/>
                <a:ea typeface="微软雅黑" panose="020B0503020204020204" pitchFamily="34" charset="-122"/>
              </a:rPr>
              <a:t>。</a:t>
            </a:r>
          </a:p>
        </p:txBody>
      </p:sp>
      <p:sp>
        <p:nvSpPr>
          <p:cNvPr id="26" name="文本框 25">
            <a:extLst>
              <a:ext uri="{FF2B5EF4-FFF2-40B4-BE49-F238E27FC236}">
                <a16:creationId xmlns:a16="http://schemas.microsoft.com/office/drawing/2014/main" id="{E7F07915-57CA-46CD-8D8A-9868B279C407}"/>
              </a:ext>
            </a:extLst>
          </p:cNvPr>
          <p:cNvSpPr txBox="1"/>
          <p:nvPr/>
        </p:nvSpPr>
        <p:spPr>
          <a:xfrm>
            <a:off x="7163686" y="46800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9" name="文本框 28">
            <a:extLst>
              <a:ext uri="{FF2B5EF4-FFF2-40B4-BE49-F238E27FC236}">
                <a16:creationId xmlns:a16="http://schemas.microsoft.com/office/drawing/2014/main" id="{95F85EC0-51DE-4329-8037-9B85B23C8928}"/>
              </a:ext>
            </a:extLst>
          </p:cNvPr>
          <p:cNvSpPr txBox="1"/>
          <p:nvPr/>
        </p:nvSpPr>
        <p:spPr>
          <a:xfrm>
            <a:off x="1019537" y="5430612"/>
            <a:ext cx="9991363" cy="769441"/>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确保你的支出不超过你的全部</a:t>
            </a:r>
            <a:r>
              <a:rPr lang="zh-CN" altLang="en-US" sz="2200" u="sng" dirty="0">
                <a:solidFill>
                  <a:srgbClr val="C00000"/>
                </a:solidFill>
                <a:latin typeface="微软雅黑" panose="020B0503020204020204" pitchFamily="34" charset="-122"/>
                <a:ea typeface="微软雅黑" panose="020B0503020204020204" pitchFamily="34" charset="-122"/>
              </a:rPr>
              <a:t>收入</a:t>
            </a:r>
            <a:r>
              <a:rPr lang="zh-CN" altLang="en-US" sz="2200" dirty="0">
                <a:solidFill>
                  <a:srgbClr val="C00000"/>
                </a:solidFill>
                <a:latin typeface="微软雅黑" panose="020B0503020204020204" pitchFamily="34" charset="-122"/>
                <a:ea typeface="微软雅黑" panose="020B0503020204020204" pitchFamily="34" charset="-122"/>
              </a:rPr>
              <a:t>（包括工作薪酬、父母贴补以及其他所得）。</a:t>
            </a:r>
            <a:r>
              <a:rPr lang="zh-CN" altLang="en-US" sz="2200" u="sng" dirty="0">
                <a:solidFill>
                  <a:srgbClr val="C00000"/>
                </a:solidFill>
                <a:latin typeface="微软雅黑" panose="020B0503020204020204" pitchFamily="34" charset="-122"/>
                <a:ea typeface="微软雅黑" panose="020B0503020204020204" pitchFamily="34" charset="-122"/>
              </a:rPr>
              <a:t>说到底</a:t>
            </a:r>
            <a:r>
              <a:rPr lang="zh-CN" altLang="en-US" sz="2200" dirty="0">
                <a:solidFill>
                  <a:srgbClr val="C00000"/>
                </a:solidFill>
                <a:latin typeface="微软雅黑" panose="020B0503020204020204" pitchFamily="34" charset="-122"/>
                <a:ea typeface="微软雅黑" panose="020B0503020204020204" pitchFamily="34" charset="-122"/>
              </a:rPr>
              <a:t>，就是要在日常生活中养成量入为出的习惯。</a:t>
            </a:r>
          </a:p>
        </p:txBody>
      </p:sp>
    </p:spTree>
    <p:extLst>
      <p:ext uri="{BB962C8B-B14F-4D97-AF65-F5344CB8AC3E}">
        <p14:creationId xmlns:p14="http://schemas.microsoft.com/office/powerpoint/2010/main" val="127577123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54271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06038"/>
            <a:ext cx="10840085" cy="388144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gn="just">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7. If you </a:t>
            </a:r>
            <a:r>
              <a:rPr lang="en-US" altLang="zh-CN" sz="2400" b="1" dirty="0">
                <a:latin typeface="Calibri" panose="020F0502020204030204" pitchFamily="34" charset="0"/>
                <a:ea typeface="等线" panose="02010600030101010101" pitchFamily="2" charset="-122"/>
                <a:cs typeface="Calibri" panose="020F0502020204030204" pitchFamily="34" charset="0"/>
              </a:rPr>
              <a:t>miss the payment deadline </a:t>
            </a:r>
            <a:r>
              <a:rPr lang="en-US" altLang="zh-CN" sz="2400" dirty="0">
                <a:latin typeface="Calibri" panose="020F0502020204030204" pitchFamily="34" charset="0"/>
                <a:ea typeface="等线" panose="02010600030101010101" pitchFamily="2" charset="-122"/>
                <a:cs typeface="Calibri" panose="020F0502020204030204" pitchFamily="34" charset="0"/>
              </a:rPr>
              <a:t>altogether, whether it’s by one day or one month, you’ll be </a:t>
            </a:r>
            <a:r>
              <a:rPr lang="en-US" altLang="zh-CN" sz="2400" b="1" dirty="0">
                <a:latin typeface="Calibri" panose="020F0502020204030204" pitchFamily="34" charset="0"/>
                <a:ea typeface="等线" panose="02010600030101010101" pitchFamily="2" charset="-122"/>
                <a:cs typeface="Calibri" panose="020F0502020204030204" pitchFamily="34" charset="0"/>
              </a:rPr>
              <a:t>hit with </a:t>
            </a:r>
            <a:r>
              <a:rPr lang="en-US" altLang="zh-CN" sz="2400" dirty="0">
                <a:latin typeface="Calibri" panose="020F0502020204030204" pitchFamily="34" charset="0"/>
                <a:ea typeface="等线" panose="02010600030101010101" pitchFamily="2" charset="-122"/>
                <a:cs typeface="Calibri" panose="020F0502020204030204" pitchFamily="34" charset="0"/>
              </a:rPr>
              <a:t>a fee </a:t>
            </a:r>
            <a:r>
              <a:rPr lang="en-US" altLang="zh-CN" sz="2400" b="1" dirty="0">
                <a:latin typeface="Calibri" panose="020F0502020204030204" pitchFamily="34" charset="0"/>
                <a:ea typeface="等线" panose="02010600030101010101" pitchFamily="2" charset="-122"/>
                <a:cs typeface="Calibri" panose="020F0502020204030204" pitchFamily="34" charset="0"/>
              </a:rPr>
              <a:t>ranging</a:t>
            </a:r>
            <a:r>
              <a:rPr lang="en-US" altLang="zh-CN" sz="2400" dirty="0">
                <a:latin typeface="Calibri" panose="020F0502020204030204" pitchFamily="34" charset="0"/>
                <a:ea typeface="等线" panose="02010600030101010101" pitchFamily="2" charset="-122"/>
                <a:cs typeface="Calibri" panose="020F0502020204030204" pitchFamily="34" charset="0"/>
              </a:rPr>
              <a:t> usually </a:t>
            </a:r>
            <a:r>
              <a:rPr lang="en-US" altLang="zh-CN" sz="2400" b="1" dirty="0">
                <a:latin typeface="Calibri" panose="020F0502020204030204" pitchFamily="34" charset="0"/>
                <a:ea typeface="等线" panose="02010600030101010101" pitchFamily="2" charset="-122"/>
                <a:cs typeface="Calibri" panose="020F0502020204030204" pitchFamily="34" charset="0"/>
              </a:rPr>
              <a:t>from</a:t>
            </a:r>
            <a:r>
              <a:rPr lang="en-US" altLang="zh-CN" sz="2400" dirty="0">
                <a:latin typeface="Calibri" panose="020F0502020204030204" pitchFamily="34" charset="0"/>
                <a:ea typeface="等线" panose="02010600030101010101" pitchFamily="2" charset="-122"/>
                <a:cs typeface="Calibri" panose="020F0502020204030204" pitchFamily="34" charset="0"/>
              </a:rPr>
              <a:t> $24 to $35.</a:t>
            </a:r>
            <a:endParaRPr lang="en-US" altLang="zh-CN" sz="2400" dirty="0">
              <a:latin typeface="Calibri" panose="020F0502020204030204" pitchFamily="34" charset="0"/>
              <a:cs typeface="Calibri" panose="020F0502020204030204" pitchFamily="34" charset="0"/>
            </a:endParaRPr>
          </a:p>
          <a:p>
            <a:pPr algn="just">
              <a:lnSpc>
                <a:spcPct val="114000"/>
              </a:lnSpc>
            </a:pPr>
            <a:endParaRPr lang="en-US" altLang="zh-CN" sz="2400" dirty="0">
              <a:latin typeface="Calibri" panose="020F0502020204030204" pitchFamily="34" charset="0"/>
              <a:cs typeface="Calibri" panose="020F0502020204030204" pitchFamily="34" charset="0"/>
            </a:endParaRPr>
          </a:p>
          <a:p>
            <a:pPr algn="just">
              <a:lnSpc>
                <a:spcPct val="114000"/>
              </a:lnSpc>
            </a:pP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8. This is the best way to </a:t>
            </a:r>
            <a:r>
              <a:rPr lang="en-US" altLang="zh-CN" sz="2400" b="1" dirty="0">
                <a:latin typeface="Calibri" panose="020F0502020204030204" pitchFamily="34" charset="0"/>
                <a:cs typeface="Calibri" panose="020F0502020204030204" pitchFamily="34" charset="0"/>
              </a:rPr>
              <a:t>take responsibility for </a:t>
            </a:r>
            <a:r>
              <a:rPr lang="en-US" altLang="zh-CN" sz="2400" dirty="0">
                <a:latin typeface="Calibri" panose="020F0502020204030204" pitchFamily="34" charset="0"/>
                <a:cs typeface="Calibri" panose="020F0502020204030204" pitchFamily="34" charset="0"/>
              </a:rPr>
              <a:t>your money and avoid </a:t>
            </a:r>
            <a:r>
              <a:rPr lang="en-US" altLang="zh-CN" sz="2400" b="1" dirty="0">
                <a:latin typeface="Calibri" panose="020F0502020204030204" pitchFamily="34" charset="0"/>
                <a:cs typeface="Calibri" panose="020F0502020204030204" pitchFamily="34" charset="0"/>
              </a:rPr>
              <a:t>falling into debt</a:t>
            </a:r>
            <a:r>
              <a:rPr lang="en-US" altLang="zh-CN" sz="2400" dirty="0">
                <a:latin typeface="Calibri" panose="020F0502020204030204" pitchFamily="34" charset="0"/>
                <a:cs typeface="Calibri" panose="020F0502020204030204" pitchFamily="34" charset="0"/>
              </a:rPr>
              <a:t>, which can be </a:t>
            </a:r>
            <a:r>
              <a:rPr lang="en-US" altLang="zh-CN" sz="2400" b="1" dirty="0">
                <a:latin typeface="Calibri" panose="020F0502020204030204" pitchFamily="34" charset="0"/>
                <a:cs typeface="Calibri" panose="020F0502020204030204" pitchFamily="34" charset="0"/>
              </a:rPr>
              <a:t>a noose around your neck </a:t>
            </a:r>
            <a:r>
              <a:rPr lang="en-US" altLang="zh-CN" sz="2400" dirty="0">
                <a:latin typeface="Calibri" panose="020F0502020204030204" pitchFamily="34" charset="0"/>
                <a:cs typeface="Calibri" panose="020F0502020204030204" pitchFamily="34" charset="0"/>
              </a:rPr>
              <a:t>for years to come.</a:t>
            </a:r>
            <a:endParaRPr lang="en-US" altLang="zh-CN" sz="2400" i="1" dirty="0">
              <a:latin typeface="Calibri" panose="020F0502020204030204" pitchFamily="34" charset="0"/>
              <a:ea typeface="等线" panose="02010600030101010101" pitchFamily="2" charset="-122"/>
              <a:cs typeface="Calibri" panose="020F0502020204030204" pitchFamily="34" charset="0"/>
            </a:endParaRPr>
          </a:p>
        </p:txBody>
      </p:sp>
      <p:sp>
        <p:nvSpPr>
          <p:cNvPr id="21" name="文本框 20"/>
          <p:cNvSpPr txBox="1"/>
          <p:nvPr/>
        </p:nvSpPr>
        <p:spPr>
          <a:xfrm>
            <a:off x="6975726" y="478748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6" name="文本框 25">
            <a:extLst>
              <a:ext uri="{FF2B5EF4-FFF2-40B4-BE49-F238E27FC236}">
                <a16:creationId xmlns:a16="http://schemas.microsoft.com/office/drawing/2014/main" id="{E7F07915-57CA-46CD-8D8A-9868B279C407}"/>
              </a:ext>
            </a:extLst>
          </p:cNvPr>
          <p:cNvSpPr txBox="1"/>
          <p:nvPr/>
        </p:nvSpPr>
        <p:spPr>
          <a:xfrm>
            <a:off x="7163686" y="46800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7" name="文本框 26">
            <a:extLst>
              <a:ext uri="{FF2B5EF4-FFF2-40B4-BE49-F238E27FC236}">
                <a16:creationId xmlns:a16="http://schemas.microsoft.com/office/drawing/2014/main" id="{747532C8-114A-4CC0-B0CE-DCA33654E0CA}"/>
              </a:ext>
            </a:extLst>
          </p:cNvPr>
          <p:cNvSpPr txBox="1"/>
          <p:nvPr/>
        </p:nvSpPr>
        <p:spPr>
          <a:xfrm>
            <a:off x="935647" y="3774052"/>
            <a:ext cx="10837254" cy="769441"/>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如果你错过了</a:t>
            </a:r>
            <a:r>
              <a:rPr lang="zh-CN" altLang="en-US" sz="2200" u="sng" dirty="0">
                <a:solidFill>
                  <a:srgbClr val="C00000"/>
                </a:solidFill>
                <a:latin typeface="微软雅黑" panose="020B0503020204020204" pitchFamily="34" charset="-122"/>
                <a:ea typeface="微软雅黑" panose="020B0503020204020204" pitchFamily="34" charset="-122"/>
              </a:rPr>
              <a:t>最后还款期限</a:t>
            </a:r>
            <a:r>
              <a:rPr lang="zh-CN" altLang="en-US" sz="2200" dirty="0">
                <a:solidFill>
                  <a:srgbClr val="C00000"/>
                </a:solidFill>
                <a:latin typeface="微软雅黑" panose="020B0503020204020204" pitchFamily="34" charset="-122"/>
                <a:ea typeface="微软雅黑" panose="020B0503020204020204" pitchFamily="34" charset="-122"/>
              </a:rPr>
              <a:t>，不论是逾期一天还是一个月，你都会</a:t>
            </a:r>
            <a:r>
              <a:rPr lang="zh-CN" altLang="en-US" sz="2200" u="sng" dirty="0">
                <a:solidFill>
                  <a:srgbClr val="C00000"/>
                </a:solidFill>
                <a:latin typeface="微软雅黑" panose="020B0503020204020204" pitchFamily="34" charset="-122"/>
                <a:ea typeface="微软雅黑" panose="020B0503020204020204" pitchFamily="34" charset="-122"/>
              </a:rPr>
              <a:t>面临</a:t>
            </a:r>
            <a:r>
              <a:rPr lang="zh-CN" altLang="en-US" sz="2200" dirty="0">
                <a:solidFill>
                  <a:srgbClr val="C00000"/>
                </a:solidFill>
                <a:latin typeface="微软雅黑" panose="020B0503020204020204" pitchFamily="34" charset="-122"/>
                <a:ea typeface="微软雅黑" panose="020B0503020204020204" pitchFamily="34" charset="-122"/>
              </a:rPr>
              <a:t> </a:t>
            </a:r>
            <a:r>
              <a:rPr lang="en-US" altLang="zh-CN" sz="2200" dirty="0">
                <a:solidFill>
                  <a:srgbClr val="C00000"/>
                </a:solidFill>
                <a:latin typeface="微软雅黑" panose="020B0503020204020204" pitchFamily="34" charset="-122"/>
                <a:ea typeface="微软雅黑" panose="020B0503020204020204" pitchFamily="34" charset="-122"/>
              </a:rPr>
              <a:t>24 </a:t>
            </a:r>
            <a:r>
              <a:rPr lang="zh-CN" altLang="en-US" sz="2200" dirty="0">
                <a:solidFill>
                  <a:srgbClr val="C00000"/>
                </a:solidFill>
                <a:latin typeface="微软雅黑" panose="020B0503020204020204" pitchFamily="34" charset="-122"/>
                <a:ea typeface="微软雅黑" panose="020B0503020204020204" pitchFamily="34" charset="-122"/>
              </a:rPr>
              <a:t>美元</a:t>
            </a:r>
            <a:r>
              <a:rPr lang="zh-CN" altLang="en-US" sz="2200" u="sng" dirty="0">
                <a:solidFill>
                  <a:srgbClr val="C00000"/>
                </a:solidFill>
                <a:latin typeface="微软雅黑" panose="020B0503020204020204" pitchFamily="34" charset="-122"/>
                <a:ea typeface="微软雅黑" panose="020B0503020204020204" pitchFamily="34" charset="-122"/>
              </a:rPr>
              <a:t>到</a:t>
            </a:r>
            <a:r>
              <a:rPr lang="zh-CN" altLang="en-US" sz="2200" dirty="0">
                <a:solidFill>
                  <a:srgbClr val="C00000"/>
                </a:solidFill>
                <a:latin typeface="微软雅黑" panose="020B0503020204020204" pitchFamily="34" charset="-122"/>
                <a:ea typeface="微软雅黑" panose="020B0503020204020204" pitchFamily="34" charset="-122"/>
              </a:rPr>
              <a:t> </a:t>
            </a:r>
            <a:r>
              <a:rPr lang="en-US" altLang="zh-CN" sz="2200" dirty="0">
                <a:solidFill>
                  <a:srgbClr val="C00000"/>
                </a:solidFill>
                <a:latin typeface="微软雅黑" panose="020B0503020204020204" pitchFamily="34" charset="-122"/>
                <a:ea typeface="微软雅黑" panose="020B0503020204020204" pitchFamily="34" charset="-122"/>
              </a:rPr>
              <a:t>35 </a:t>
            </a:r>
            <a:r>
              <a:rPr lang="zh-CN" altLang="en-US" sz="2200" dirty="0">
                <a:solidFill>
                  <a:srgbClr val="C00000"/>
                </a:solidFill>
                <a:latin typeface="微软雅黑" panose="020B0503020204020204" pitchFamily="34" charset="-122"/>
                <a:ea typeface="微软雅黑" panose="020B0503020204020204" pitchFamily="34" charset="-122"/>
              </a:rPr>
              <a:t>美元</a:t>
            </a:r>
            <a:r>
              <a:rPr lang="zh-CN" altLang="en-US" sz="2200" u="sng" dirty="0">
                <a:solidFill>
                  <a:srgbClr val="C00000"/>
                </a:solidFill>
                <a:latin typeface="微软雅黑" panose="020B0503020204020204" pitchFamily="34" charset="-122"/>
                <a:ea typeface="微软雅黑" panose="020B0503020204020204" pitchFamily="34" charset="-122"/>
              </a:rPr>
              <a:t>不等</a:t>
            </a:r>
            <a:r>
              <a:rPr lang="zh-CN" altLang="en-US" sz="2200" dirty="0">
                <a:solidFill>
                  <a:srgbClr val="C00000"/>
                </a:solidFill>
                <a:latin typeface="微软雅黑" panose="020B0503020204020204" pitchFamily="34" charset="-122"/>
                <a:ea typeface="微软雅黑" panose="020B0503020204020204" pitchFamily="34" charset="-122"/>
              </a:rPr>
              <a:t>的罚金。</a:t>
            </a:r>
            <a:endParaRPr lang="zh-CN" altLang="en-US" sz="2200" dirty="0">
              <a:solidFill>
                <a:srgbClr val="C00000"/>
              </a:solidFill>
              <a:effectLst/>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95F85EC0-51DE-4329-8037-9B85B23C8928}"/>
              </a:ext>
            </a:extLst>
          </p:cNvPr>
          <p:cNvSpPr txBox="1"/>
          <p:nvPr/>
        </p:nvSpPr>
        <p:spPr>
          <a:xfrm>
            <a:off x="935647" y="5389840"/>
            <a:ext cx="10646754" cy="769441"/>
          </a:xfrm>
          <a:prstGeom prst="rect">
            <a:avLst/>
          </a:prstGeom>
          <a:noFill/>
        </p:spPr>
        <p:txBody>
          <a:bodyPr wrap="square" rtlCol="0">
            <a:spAutoFit/>
          </a:bodyPr>
          <a:lstStyle/>
          <a:p>
            <a:pPr lvl="0"/>
            <a:r>
              <a:rPr lang="zh-CN" altLang="en-US" sz="2200" dirty="0">
                <a:solidFill>
                  <a:srgbClr val="C00000"/>
                </a:solidFill>
                <a:latin typeface="微软雅黑" panose="020B0503020204020204" pitchFamily="34" charset="-122"/>
                <a:ea typeface="微软雅黑" panose="020B0503020204020204" pitchFamily="34" charset="-122"/>
              </a:rPr>
              <a:t>这是</a:t>
            </a:r>
            <a:r>
              <a:rPr lang="zh-CN" altLang="en-US" sz="2200" u="sng" dirty="0">
                <a:solidFill>
                  <a:srgbClr val="C00000"/>
                </a:solidFill>
                <a:latin typeface="微软雅黑" panose="020B0503020204020204" pitchFamily="34" charset="-122"/>
                <a:ea typeface="微软雅黑" panose="020B0503020204020204" pitchFamily="34" charset="-122"/>
              </a:rPr>
              <a:t>理财</a:t>
            </a:r>
            <a:r>
              <a:rPr lang="zh-CN" altLang="en-US" sz="2200" dirty="0">
                <a:solidFill>
                  <a:srgbClr val="C00000"/>
                </a:solidFill>
                <a:latin typeface="微软雅黑" panose="020B0503020204020204" pitchFamily="34" charset="-122"/>
                <a:ea typeface="微软雅黑" panose="020B0503020204020204" pitchFamily="34" charset="-122"/>
              </a:rPr>
              <a:t>并避免</a:t>
            </a:r>
            <a:r>
              <a:rPr lang="zh-CN" altLang="en-US" sz="2200" u="sng" dirty="0">
                <a:solidFill>
                  <a:srgbClr val="C00000"/>
                </a:solidFill>
                <a:latin typeface="微软雅黑" panose="020B0503020204020204" pitchFamily="34" charset="-122"/>
                <a:ea typeface="微软雅黑" panose="020B0503020204020204" pitchFamily="34" charset="-122"/>
              </a:rPr>
              <a:t>负债</a:t>
            </a:r>
            <a:r>
              <a:rPr lang="zh-CN" altLang="en-US" sz="2200" dirty="0">
                <a:solidFill>
                  <a:srgbClr val="C00000"/>
                </a:solidFill>
                <a:latin typeface="微软雅黑" panose="020B0503020204020204" pitchFamily="34" charset="-122"/>
                <a:ea typeface="微软雅黑" panose="020B0503020204020204" pitchFamily="34" charset="-122"/>
              </a:rPr>
              <a:t>的最佳办法，而一旦负债，债务就会在未来好几年里变成</a:t>
            </a:r>
            <a:r>
              <a:rPr lang="zh-CN" altLang="en-US" sz="2200" u="sng" dirty="0">
                <a:solidFill>
                  <a:srgbClr val="C00000"/>
                </a:solidFill>
                <a:latin typeface="微软雅黑" panose="020B0503020204020204" pitchFamily="34" charset="-122"/>
                <a:ea typeface="微软雅黑" panose="020B0503020204020204" pitchFamily="34" charset="-122"/>
              </a:rPr>
              <a:t>你脖子上的套索，越勒越紧</a:t>
            </a:r>
            <a:r>
              <a:rPr lang="zh-CN" altLang="en-US" sz="2200" dirty="0">
                <a:solidFill>
                  <a:srgbClr val="C0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79140931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5" y="1516560"/>
            <a:ext cx="11212195" cy="3968459"/>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黑体" panose="02010609060101010101" pitchFamily="49" charset="-122"/>
                <a:cs typeface="Calibri" panose="020F0502020204030204" pitchFamily="34" charset="0"/>
              </a:rPr>
              <a:t>Translate the following Chinese sentences into English by using the words or expressions given in the brackets.</a:t>
            </a:r>
            <a:endPar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a:pPr>
            <a:r>
              <a:rPr lang="zh-CN" altLang="en-US" sz="2200" dirty="0">
                <a:latin typeface="微软雅黑" panose="020B0503020204020204" charset="-122"/>
                <a:ea typeface="微软雅黑" panose="020B0503020204020204" charset="-122"/>
                <a:cs typeface="微软雅黑" panose="020B0503020204020204" charset="-122"/>
              </a:rPr>
              <a:t>有些父母总愿意把自己孩子留在身边。</a:t>
            </a:r>
            <a:r>
              <a:rPr lang="en-US" altLang="zh-CN" sz="2200" dirty="0">
                <a:latin typeface="微软雅黑" panose="020B0503020204020204" charset="-122"/>
                <a:ea typeface="微软雅黑" panose="020B0503020204020204" charset="-122"/>
                <a:cs typeface="微软雅黑" panose="020B0503020204020204" charset="-122"/>
              </a:rPr>
              <a:t>(bubble of influence, be willing to)     </a:t>
            </a:r>
          </a:p>
          <a:p>
            <a:pPr marL="457200" indent="-457200" algn="just">
              <a:lnSpc>
                <a:spcPts val="2000"/>
              </a:lnSpc>
              <a:buAutoNum type="arabicPeriod"/>
            </a:pPr>
            <a:endParaRPr lang="zh-CN" altLang="zh-CN" sz="2200" dirty="0">
              <a:latin typeface="微软雅黑" panose="020B0503020204020204" charset="-122"/>
              <a:ea typeface="微软雅黑" panose="020B0503020204020204" charset="-122"/>
              <a:cs typeface="微软雅黑" panose="020B0503020204020204" charset="-122"/>
            </a:endParaRPr>
          </a:p>
          <a:p>
            <a:pPr>
              <a:lnSpc>
                <a:spcPct val="114000"/>
              </a:lnSpc>
            </a:pPr>
            <a:endParaRPr lang="en-US" altLang="zh-CN" sz="2200" dirty="0">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startAt="2"/>
            </a:pPr>
            <a:r>
              <a:rPr lang="zh-CN" altLang="en-US" sz="2200" dirty="0">
                <a:latin typeface="微软雅黑" panose="020B0503020204020204" charset="-122"/>
                <a:ea typeface="微软雅黑" panose="020B0503020204020204" charset="-122"/>
                <a:cs typeface="微软雅黑" panose="020B0503020204020204" charset="-122"/>
              </a:rPr>
              <a:t>她拒付滞纳金，结果被银行列入了失信黑名单。</a:t>
            </a:r>
            <a:r>
              <a:rPr lang="en-US" altLang="zh-CN" sz="2200" dirty="0">
                <a:latin typeface="微软雅黑" panose="020B0503020204020204" charset="-122"/>
                <a:ea typeface="微软雅黑" panose="020B0503020204020204" charset="-122"/>
                <a:cs typeface="微软雅黑" panose="020B0503020204020204" charset="-122"/>
              </a:rPr>
              <a:t>(end up, pay off)</a:t>
            </a:r>
          </a:p>
          <a:p>
            <a:pPr marL="457200" indent="-457200" algn="just">
              <a:lnSpc>
                <a:spcPts val="2000"/>
              </a:lnSpc>
              <a:buAutoNum type="arabicPeriod" startAt="2"/>
            </a:pPr>
            <a:endParaRPr lang="en-US" altLang="zh-CN" sz="2200" dirty="0">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startAt="2"/>
            </a:pPr>
            <a:endParaRPr lang="en-US" altLang="zh-CN" sz="2200" dirty="0">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startAt="2"/>
            </a:pPr>
            <a:endParaRPr lang="en-US" altLang="zh-CN" sz="2200" dirty="0">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startAt="2"/>
            </a:pPr>
            <a:endParaRPr lang="en-US" altLang="zh-CN" sz="2200" dirty="0">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startAt="2"/>
            </a:pPr>
            <a:r>
              <a:rPr lang="zh-CN" altLang="en-US" sz="2200" dirty="0">
                <a:latin typeface="微软雅黑" panose="020B0503020204020204" charset="-122"/>
                <a:ea typeface="微软雅黑" panose="020B0503020204020204" charset="-122"/>
                <a:cs typeface="微软雅黑" panose="020B0503020204020204" charset="-122"/>
              </a:rPr>
              <a:t>理财是这个家庭未来三年的头等大事。</a:t>
            </a:r>
            <a:r>
              <a:rPr lang="en-US" altLang="zh-CN" sz="2200" dirty="0">
                <a:latin typeface="微软雅黑" panose="020B0503020204020204" charset="-122"/>
                <a:ea typeface="微软雅黑" panose="020B0503020204020204" charset="-122"/>
                <a:cs typeface="微软雅黑" panose="020B0503020204020204" charset="-122"/>
              </a:rPr>
              <a:t>(down the road, list, priority)</a:t>
            </a:r>
          </a:p>
        </p:txBody>
      </p:sp>
      <p:sp>
        <p:nvSpPr>
          <p:cNvPr id="10" name="文本框 9"/>
          <p:cNvSpPr txBox="1"/>
          <p:nvPr/>
        </p:nvSpPr>
        <p:spPr>
          <a:xfrm>
            <a:off x="6897621" y="469800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478193"/>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9" name="文本框 28">
            <a:extLst>
              <a:ext uri="{FF2B5EF4-FFF2-40B4-BE49-F238E27FC236}">
                <a16:creationId xmlns:a16="http://schemas.microsoft.com/office/drawing/2014/main" id="{76C235E3-7150-4041-A8FD-489438DF6EC6}"/>
              </a:ext>
            </a:extLst>
          </p:cNvPr>
          <p:cNvSpPr txBox="1"/>
          <p:nvPr/>
        </p:nvSpPr>
        <p:spPr>
          <a:xfrm>
            <a:off x="934114" y="3227685"/>
            <a:ext cx="10993587" cy="461665"/>
          </a:xfrm>
          <a:prstGeom prst="rect">
            <a:avLst/>
          </a:prstGeom>
          <a:noFill/>
        </p:spPr>
        <p:txBody>
          <a:bodyPr wrap="none" rtlCol="0">
            <a:spAutoFit/>
          </a:bodyPr>
          <a:lstStyle/>
          <a:p>
            <a:r>
              <a:rPr lang="en-US" altLang="zh-CN" sz="2400" dirty="0">
                <a:latin typeface="Calibri" panose="020F0502020204030204" pitchFamily="34" charset="0"/>
                <a:ea typeface="等线" panose="02010600030101010101" pitchFamily="2" charset="-122"/>
                <a:cs typeface="Calibri" panose="020F0502020204030204" pitchFamily="34" charset="0"/>
              </a:rPr>
              <a:t>Some parents </a:t>
            </a:r>
            <a:r>
              <a:rPr lang="en-US" altLang="zh-CN" sz="2400" dirty="0">
                <a:solidFill>
                  <a:srgbClr val="C00000"/>
                </a:solidFill>
              </a:rPr>
              <a:t>are</a:t>
            </a:r>
            <a:r>
              <a:rPr lang="en-US" altLang="zh-CN" sz="2400" dirty="0">
                <a:latin typeface="Calibri" panose="020F0502020204030204" pitchFamily="34" charset="0"/>
                <a:ea typeface="等线" panose="02010600030101010101" pitchFamily="2" charset="-122"/>
                <a:cs typeface="Calibri" panose="020F0502020204030204" pitchFamily="34" charset="0"/>
              </a:rPr>
              <a:t> always </a:t>
            </a:r>
            <a:r>
              <a:rPr lang="en-US" altLang="zh-CN" sz="2400" dirty="0">
                <a:solidFill>
                  <a:srgbClr val="C00000"/>
                </a:solidFill>
              </a:rPr>
              <a:t>willing to </a:t>
            </a:r>
            <a:r>
              <a:rPr lang="en-US" altLang="zh-CN" sz="2400" dirty="0">
                <a:latin typeface="Calibri" panose="020F0502020204030204" pitchFamily="34" charset="0"/>
                <a:ea typeface="等线" panose="02010600030101010101" pitchFamily="2" charset="-122"/>
                <a:cs typeface="Calibri" panose="020F0502020204030204" pitchFamily="34" charset="0"/>
              </a:rPr>
              <a:t>keep their children within their </a:t>
            </a:r>
            <a:r>
              <a:rPr lang="en-US" altLang="zh-CN" sz="2400" dirty="0">
                <a:solidFill>
                  <a:srgbClr val="C00000"/>
                </a:solidFill>
              </a:rPr>
              <a:t>bubble of influence</a:t>
            </a:r>
            <a:r>
              <a:rPr lang="en-US" altLang="zh-CN" sz="2400" dirty="0">
                <a:latin typeface="Calibri" panose="020F0502020204030204" pitchFamily="34" charset="0"/>
                <a:ea typeface="等线" panose="02010600030101010101" pitchFamily="2" charset="-122"/>
                <a:cs typeface="Calibri" panose="020F0502020204030204" pitchFamily="34" charset="0"/>
              </a:rPr>
              <a: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0" name="文本框 29">
            <a:extLst>
              <a:ext uri="{FF2B5EF4-FFF2-40B4-BE49-F238E27FC236}">
                <a16:creationId xmlns:a16="http://schemas.microsoft.com/office/drawing/2014/main" id="{501430F6-64B4-48EF-A716-FA14C68AD8CB}"/>
              </a:ext>
            </a:extLst>
          </p:cNvPr>
          <p:cNvSpPr txBox="1"/>
          <p:nvPr/>
        </p:nvSpPr>
        <p:spPr>
          <a:xfrm>
            <a:off x="944594" y="4138440"/>
            <a:ext cx="10320306" cy="830997"/>
          </a:xfrm>
          <a:prstGeom prst="rect">
            <a:avLst/>
          </a:prstGeom>
          <a:noFill/>
        </p:spPr>
        <p:txBody>
          <a:bodyPr wrap="square" rtlCol="0">
            <a:spAutoFit/>
          </a:bodyPr>
          <a:lstStyle/>
          <a:p>
            <a:r>
              <a:rPr lang="en-US" altLang="zh-CN" sz="2400" dirty="0"/>
              <a:t>She refused to </a:t>
            </a:r>
            <a:r>
              <a:rPr lang="en-US" altLang="zh-CN" sz="2400" dirty="0">
                <a:solidFill>
                  <a:srgbClr val="C00000"/>
                </a:solidFill>
              </a:rPr>
              <a:t>pay off </a:t>
            </a:r>
            <a:r>
              <a:rPr lang="en-US" altLang="zh-CN" sz="2400" dirty="0"/>
              <a:t>the overdue fine and </a:t>
            </a:r>
            <a:r>
              <a:rPr lang="en-US" altLang="zh-CN" sz="2400" dirty="0">
                <a:solidFill>
                  <a:srgbClr val="C00000"/>
                </a:solidFill>
              </a:rPr>
              <a:t>ended up </a:t>
            </a:r>
            <a:r>
              <a:rPr lang="en-US" altLang="zh-CN" sz="2400" dirty="0"/>
              <a:t>being put on the credit blacklist by  the bank.</a:t>
            </a:r>
            <a:endParaRPr lang="zh-CN" altLang="zh-CN" sz="2400" dirty="0"/>
          </a:p>
        </p:txBody>
      </p:sp>
      <p:sp>
        <p:nvSpPr>
          <p:cNvPr id="31" name="文本框 30">
            <a:extLst>
              <a:ext uri="{FF2B5EF4-FFF2-40B4-BE49-F238E27FC236}">
                <a16:creationId xmlns:a16="http://schemas.microsoft.com/office/drawing/2014/main" id="{7882D6A8-1E74-488F-AA01-15EDF15C3DE1}"/>
              </a:ext>
            </a:extLst>
          </p:cNvPr>
          <p:cNvSpPr txBox="1"/>
          <p:nvPr/>
        </p:nvSpPr>
        <p:spPr>
          <a:xfrm>
            <a:off x="987667" y="5410352"/>
            <a:ext cx="10251834" cy="830997"/>
          </a:xfrm>
          <a:prstGeom prst="rect">
            <a:avLst/>
          </a:prstGeom>
          <a:noFill/>
        </p:spPr>
        <p:txBody>
          <a:bodyPr wrap="square" rtlCol="0">
            <a:spAutoFit/>
          </a:bodyPr>
          <a:lstStyle/>
          <a:p>
            <a:r>
              <a:rPr lang="en-US" altLang="zh-CN" sz="2400" dirty="0"/>
              <a:t>The family </a:t>
            </a:r>
            <a:r>
              <a:rPr lang="en-US" altLang="zh-CN" sz="2400" dirty="0">
                <a:solidFill>
                  <a:srgbClr val="C00000"/>
                </a:solidFill>
              </a:rPr>
              <a:t>listed</a:t>
            </a:r>
            <a:r>
              <a:rPr lang="en-US" altLang="zh-CN" sz="2400" dirty="0"/>
              <a:t> financial management as a </a:t>
            </a:r>
            <a:r>
              <a:rPr lang="en-US" altLang="zh-CN" sz="2400" dirty="0">
                <a:solidFill>
                  <a:srgbClr val="C00000"/>
                </a:solidFill>
              </a:rPr>
              <a:t>priority</a:t>
            </a:r>
            <a:r>
              <a:rPr lang="en-US" altLang="zh-CN" sz="2400" dirty="0"/>
              <a:t> in the next three years </a:t>
            </a:r>
            <a:r>
              <a:rPr lang="en-US" altLang="zh-CN" sz="2400" dirty="0">
                <a:solidFill>
                  <a:srgbClr val="C00000"/>
                </a:solidFill>
              </a:rPr>
              <a:t>down the road</a:t>
            </a:r>
            <a:r>
              <a:rPr lang="en-US" altLang="zh-CN" sz="2400" dirty="0"/>
              <a:t>.</a:t>
            </a:r>
            <a:endParaRPr lang="zh-CN" altLang="zh-CN" sz="2400" dirty="0"/>
          </a:p>
        </p:txBody>
      </p:sp>
    </p:spTree>
    <p:extLst>
      <p:ext uri="{BB962C8B-B14F-4D97-AF65-F5344CB8AC3E}">
        <p14:creationId xmlns:p14="http://schemas.microsoft.com/office/powerpoint/2010/main" val="411296739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5" y="1516560"/>
            <a:ext cx="11097895" cy="3223447"/>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黑体" panose="02010609060101010101" pitchFamily="49" charset="-122"/>
                <a:cs typeface="Calibri" panose="020F0502020204030204" pitchFamily="34" charset="0"/>
              </a:rPr>
              <a:t>Translate the following Chinese sentences into English by using the words or expressions given in the brackets.</a:t>
            </a:r>
            <a:endPar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4. </a:t>
            </a:r>
            <a:r>
              <a:rPr lang="zh-CN" altLang="en-US" sz="2200" dirty="0">
                <a:latin typeface="微软雅黑" panose="020B0503020204020204" charset="-122"/>
                <a:ea typeface="微软雅黑" panose="020B0503020204020204" charset="-122"/>
                <a:cs typeface="微软雅黑" panose="020B0503020204020204" charset="-122"/>
              </a:rPr>
              <a:t>为了平衡个人收支账目，我们要养成理财的好习惯。</a:t>
            </a:r>
            <a:r>
              <a:rPr lang="en-US" altLang="zh-CN" sz="2200" dirty="0">
                <a:latin typeface="微软雅黑" panose="020B0503020204020204" charset="-122"/>
                <a:ea typeface="微软雅黑" panose="020B0503020204020204" charset="-122"/>
                <a:cs typeface="微软雅黑" panose="020B0503020204020204" charset="-122"/>
              </a:rPr>
              <a:t>(get into the habit of, balance)  </a:t>
            </a:r>
          </a:p>
          <a:p>
            <a:pPr algn="just"/>
            <a:r>
              <a:rPr lang="en-US" altLang="zh-CN" sz="2200" dirty="0">
                <a:latin typeface="微软雅黑" panose="020B0503020204020204" charset="-122"/>
                <a:ea typeface="微软雅黑" panose="020B0503020204020204" charset="-122"/>
                <a:cs typeface="微软雅黑" panose="020B0503020204020204" charset="-122"/>
              </a:rPr>
              <a:t>   </a:t>
            </a:r>
          </a:p>
          <a:p>
            <a:pPr marL="457200" algn="just">
              <a:buAutoNum type="arabicPeriod"/>
            </a:pPr>
            <a:endParaRPr lang="zh-CN" altLang="zh-CN" sz="2200" dirty="0">
              <a:latin typeface="微软雅黑" panose="020B0503020204020204" charset="-122"/>
              <a:ea typeface="微软雅黑" panose="020B0503020204020204" charset="-122"/>
              <a:cs typeface="微软雅黑" panose="020B0503020204020204" charset="-122"/>
            </a:endParaRPr>
          </a:p>
          <a:p>
            <a:pPr algn="just"/>
            <a:endParaRPr lang="en-US" altLang="zh-CN" sz="2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5.   </a:t>
            </a:r>
            <a:r>
              <a:rPr lang="zh-CN" altLang="en-US" sz="2200" dirty="0">
                <a:latin typeface="微软雅黑" panose="020B0503020204020204" charset="-122"/>
                <a:ea typeface="微软雅黑" panose="020B0503020204020204" charset="-122"/>
                <a:cs typeface="微软雅黑" panose="020B0503020204020204" charset="-122"/>
              </a:rPr>
              <a:t>个人理财的目标可以归结为两个方面：实现财务安全和财务自由。</a:t>
            </a:r>
            <a:r>
              <a:rPr lang="en-US" altLang="zh-CN" sz="2200" dirty="0">
                <a:latin typeface="微软雅黑" panose="020B0503020204020204" charset="-122"/>
                <a:ea typeface="微软雅黑" panose="020B0503020204020204" charset="-122"/>
                <a:cs typeface="微软雅黑" panose="020B0503020204020204" charset="-122"/>
              </a:rPr>
              <a:t>(come down to)</a:t>
            </a:r>
          </a:p>
        </p:txBody>
      </p:sp>
      <p:sp>
        <p:nvSpPr>
          <p:cNvPr id="10" name="文本框 9"/>
          <p:cNvSpPr txBox="1"/>
          <p:nvPr/>
        </p:nvSpPr>
        <p:spPr>
          <a:xfrm>
            <a:off x="6897621" y="469800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478193"/>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6" name="文本框 25">
            <a:extLst>
              <a:ext uri="{FF2B5EF4-FFF2-40B4-BE49-F238E27FC236}">
                <a16:creationId xmlns:a16="http://schemas.microsoft.com/office/drawing/2014/main" id="{76C235E3-7150-4041-A8FD-489438DF6EC6}"/>
              </a:ext>
            </a:extLst>
          </p:cNvPr>
          <p:cNvSpPr txBox="1"/>
          <p:nvPr/>
        </p:nvSpPr>
        <p:spPr>
          <a:xfrm>
            <a:off x="1023015" y="3380085"/>
            <a:ext cx="9975186" cy="830997"/>
          </a:xfrm>
          <a:prstGeom prst="rect">
            <a:avLst/>
          </a:prstGeom>
          <a:noFill/>
        </p:spPr>
        <p:txBody>
          <a:bodyPr wrap="square" rtlCol="0">
            <a:spAutoFit/>
          </a:bodyPr>
          <a:lstStyle/>
          <a:p>
            <a:r>
              <a:rPr lang="en-US" altLang="zh-CN" sz="2400" dirty="0">
                <a:latin typeface="Calibri" panose="020F0502020204030204" pitchFamily="34" charset="0"/>
                <a:ea typeface="等线" panose="02010600030101010101" pitchFamily="2" charset="-122"/>
                <a:cs typeface="Calibri" panose="020F0502020204030204" pitchFamily="34" charset="0"/>
              </a:rPr>
              <a:t>To </a:t>
            </a:r>
            <a:r>
              <a:rPr lang="en-US" altLang="zh-CN" sz="2400" dirty="0">
                <a:solidFill>
                  <a:srgbClr val="C00000"/>
                </a:solidFill>
              </a:rPr>
              <a:t>balance</a:t>
            </a:r>
            <a:r>
              <a:rPr lang="en-US" altLang="zh-CN" sz="2400" dirty="0">
                <a:latin typeface="Calibri" panose="020F0502020204030204" pitchFamily="34" charset="0"/>
                <a:ea typeface="等线" panose="02010600030101010101" pitchFamily="2" charset="-122"/>
                <a:cs typeface="Calibri" panose="020F0502020204030204" pitchFamily="34" charset="0"/>
              </a:rPr>
              <a:t> our accounts, we have to </a:t>
            </a:r>
            <a:r>
              <a:rPr lang="en-US" altLang="zh-CN" sz="2400" dirty="0">
                <a:solidFill>
                  <a:srgbClr val="C00000"/>
                </a:solidFill>
              </a:rPr>
              <a:t>get into the habit of </a:t>
            </a:r>
            <a:r>
              <a:rPr lang="en-US" altLang="zh-CN" sz="2400" dirty="0">
                <a:latin typeface="Calibri" panose="020F0502020204030204" pitchFamily="34" charset="0"/>
                <a:ea typeface="等线" panose="02010600030101010101" pitchFamily="2" charset="-122"/>
                <a:cs typeface="Calibri" panose="020F0502020204030204" pitchFamily="34" charset="0"/>
              </a:rPr>
              <a:t>managing personal finances.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7" name="文本框 26">
            <a:extLst>
              <a:ext uri="{FF2B5EF4-FFF2-40B4-BE49-F238E27FC236}">
                <a16:creationId xmlns:a16="http://schemas.microsoft.com/office/drawing/2014/main" id="{501430F6-64B4-48EF-A716-FA14C68AD8CB}"/>
              </a:ext>
            </a:extLst>
          </p:cNvPr>
          <p:cNvSpPr txBox="1"/>
          <p:nvPr/>
        </p:nvSpPr>
        <p:spPr>
          <a:xfrm>
            <a:off x="1061114" y="4785079"/>
            <a:ext cx="10330786" cy="830997"/>
          </a:xfrm>
          <a:prstGeom prst="rect">
            <a:avLst/>
          </a:prstGeom>
          <a:noFill/>
        </p:spPr>
        <p:txBody>
          <a:bodyPr wrap="square" rtlCol="0">
            <a:spAutoFit/>
          </a:bodyPr>
          <a:lstStyle/>
          <a:p>
            <a:r>
              <a:rPr lang="en-US" altLang="zh-CN" sz="2400" dirty="0"/>
              <a:t>The aim of personal financial management </a:t>
            </a:r>
            <a:r>
              <a:rPr lang="en-US" altLang="zh-CN" sz="2400" dirty="0">
                <a:solidFill>
                  <a:srgbClr val="C00000"/>
                </a:solidFill>
              </a:rPr>
              <a:t>comes down to </a:t>
            </a:r>
            <a:r>
              <a:rPr lang="en-US" altLang="zh-CN" sz="2400" dirty="0"/>
              <a:t>financial security and financial freedom.</a:t>
            </a:r>
            <a:endParaRPr lang="zh-CN" altLang="zh-CN" sz="2400" dirty="0"/>
          </a:p>
        </p:txBody>
      </p:sp>
    </p:spTree>
    <p:extLst>
      <p:ext uri="{BB962C8B-B14F-4D97-AF65-F5344CB8AC3E}">
        <p14:creationId xmlns:p14="http://schemas.microsoft.com/office/powerpoint/2010/main" val="382529890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1355371"/>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Pre-writing Discussion</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Discuss the following questions with one of your peers. Jot down your answers. </a:t>
            </a:r>
            <a:endParaRPr lang="en-US" altLang="zh-CN" sz="2400" b="1" i="1"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a:extLst>
              <a:ext uri="{FF2B5EF4-FFF2-40B4-BE49-F238E27FC236}">
                <a16:creationId xmlns:a16="http://schemas.microsoft.com/office/drawing/2014/main" id="{E7F07915-57CA-46CD-8D8A-9868B279C407}"/>
              </a:ext>
            </a:extLst>
          </p:cNvPr>
          <p:cNvSpPr txBox="1"/>
          <p:nvPr/>
        </p:nvSpPr>
        <p:spPr>
          <a:xfrm>
            <a:off x="6884286" y="47816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7" name="矩形 16">
            <a:extLst>
              <a:ext uri="{FF2B5EF4-FFF2-40B4-BE49-F238E27FC236}">
                <a16:creationId xmlns:a16="http://schemas.microsoft.com/office/drawing/2014/main" id="{59EF5E19-2D58-4C10-8570-465D5B33BA96}"/>
              </a:ext>
            </a:extLst>
          </p:cNvPr>
          <p:cNvSpPr/>
          <p:nvPr/>
        </p:nvSpPr>
        <p:spPr>
          <a:xfrm>
            <a:off x="814662" y="3041375"/>
            <a:ext cx="10722591" cy="1569660"/>
          </a:xfrm>
          <a:prstGeom prst="rect">
            <a:avLst/>
          </a:prstGeom>
        </p:spPr>
        <p:txBody>
          <a:bodyPr wrap="square">
            <a:spAutoFit/>
          </a:bodyPr>
          <a:lstStyle/>
          <a:p>
            <a:pPr marL="457200" indent="-457200">
              <a:buAutoNum type="arabicParenBoth"/>
            </a:pPr>
            <a:r>
              <a:rPr lang="en-US" altLang="zh-CN" sz="2400" dirty="0"/>
              <a:t>Do you have a bank account? Do you have a credit card?</a:t>
            </a:r>
          </a:p>
          <a:p>
            <a:pPr marL="457200" indent="-457200">
              <a:buAutoNum type="arabicParenBoth"/>
            </a:pPr>
            <a:endParaRPr lang="en-US" altLang="zh-CN" sz="2400" dirty="0"/>
          </a:p>
          <a:p>
            <a:pPr marL="457200" indent="-457200">
              <a:buAutoNum type="arabicParenBoth"/>
            </a:pPr>
            <a:endParaRPr lang="en-US" altLang="zh-CN" sz="2400" dirty="0"/>
          </a:p>
          <a:p>
            <a:pPr marL="457200" indent="-457200">
              <a:buAutoNum type="arabicParenBoth"/>
            </a:pPr>
            <a:r>
              <a:rPr lang="en-US" altLang="zh-CN" sz="2400" dirty="0"/>
              <a:t>Do you create a budget each month/each semester? Do you enforce the budget?</a:t>
            </a:r>
          </a:p>
        </p:txBody>
      </p:sp>
      <p:sp>
        <p:nvSpPr>
          <p:cNvPr id="18" name="文本框 17">
            <a:extLst>
              <a:ext uri="{FF2B5EF4-FFF2-40B4-BE49-F238E27FC236}">
                <a16:creationId xmlns:a16="http://schemas.microsoft.com/office/drawing/2014/main" id="{31E9C86C-64E5-40D2-B4EF-9F06E954FCBF}"/>
              </a:ext>
            </a:extLst>
          </p:cNvPr>
          <p:cNvSpPr txBox="1"/>
          <p:nvPr/>
        </p:nvSpPr>
        <p:spPr>
          <a:xfrm>
            <a:off x="1238947" y="3473276"/>
            <a:ext cx="6542045" cy="461665"/>
          </a:xfrm>
          <a:prstGeom prst="rect">
            <a:avLst/>
          </a:prstGeom>
          <a:noFill/>
        </p:spPr>
        <p:txBody>
          <a:bodyPr wrap="square" rtlCol="0">
            <a:spAutoFit/>
          </a:bodyPr>
          <a:lstStyle/>
          <a:p>
            <a:r>
              <a:rPr lang="en-US" altLang="zh-CN" sz="2400" dirty="0">
                <a:solidFill>
                  <a:srgbClr val="C00000"/>
                </a:solidFill>
              </a:rPr>
              <a:t>I have a bank account but I don’t have a credit card.</a:t>
            </a:r>
            <a:endParaRPr lang="zh-CN" altLang="en-US" sz="2400" dirty="0">
              <a:solidFill>
                <a:srgbClr val="C00000"/>
              </a:solidFill>
              <a:effectLst/>
              <a:ea typeface="宋体" panose="02010600030101010101" pitchFamily="2" charset="-122"/>
            </a:endParaRPr>
          </a:p>
        </p:txBody>
      </p:sp>
      <p:sp>
        <p:nvSpPr>
          <p:cNvPr id="19" name="文本框 18">
            <a:extLst>
              <a:ext uri="{FF2B5EF4-FFF2-40B4-BE49-F238E27FC236}">
                <a16:creationId xmlns:a16="http://schemas.microsoft.com/office/drawing/2014/main" id="{8039D048-F26C-4B41-A43A-68BD6911EEA4}"/>
              </a:ext>
            </a:extLst>
          </p:cNvPr>
          <p:cNvSpPr txBox="1"/>
          <p:nvPr/>
        </p:nvSpPr>
        <p:spPr>
          <a:xfrm>
            <a:off x="1238947" y="4565749"/>
            <a:ext cx="10100635" cy="1569660"/>
          </a:xfrm>
          <a:prstGeom prst="rect">
            <a:avLst/>
          </a:prstGeom>
          <a:noFill/>
        </p:spPr>
        <p:txBody>
          <a:bodyPr wrap="square" rtlCol="0">
            <a:spAutoFit/>
          </a:bodyPr>
          <a:lstStyle/>
          <a:p>
            <a:r>
              <a:rPr lang="en-US" altLang="zh-CN" sz="2400" dirty="0">
                <a:solidFill>
                  <a:srgbClr val="C00000"/>
                </a:solidFill>
              </a:rPr>
              <a:t>I seldom create a budget because most of the time I have enough money in my bank account to live on. However, budgeting is necessary and important when I make big purchases. At that time I need to enforce my budget so that I will not overspend.</a:t>
            </a:r>
          </a:p>
        </p:txBody>
      </p:sp>
    </p:spTree>
    <p:extLst>
      <p:ext uri="{BB962C8B-B14F-4D97-AF65-F5344CB8AC3E}">
        <p14:creationId xmlns:p14="http://schemas.microsoft.com/office/powerpoint/2010/main" val="100349104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1355371"/>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Pre-writing Discussion</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Discuss the following questions with one of your peers. Jot down your answers. </a:t>
            </a:r>
            <a:endParaRPr lang="en-US" altLang="zh-CN" sz="2400" b="1" i="1"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a:extLst>
              <a:ext uri="{FF2B5EF4-FFF2-40B4-BE49-F238E27FC236}">
                <a16:creationId xmlns:a16="http://schemas.microsoft.com/office/drawing/2014/main" id="{E7F07915-57CA-46CD-8D8A-9868B279C407}"/>
              </a:ext>
            </a:extLst>
          </p:cNvPr>
          <p:cNvSpPr txBox="1"/>
          <p:nvPr/>
        </p:nvSpPr>
        <p:spPr>
          <a:xfrm>
            <a:off x="6884286" y="47816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7" name="矩形 16">
            <a:extLst>
              <a:ext uri="{FF2B5EF4-FFF2-40B4-BE49-F238E27FC236}">
                <a16:creationId xmlns:a16="http://schemas.microsoft.com/office/drawing/2014/main" id="{59EF5E19-2D58-4C10-8570-465D5B33BA96}"/>
              </a:ext>
            </a:extLst>
          </p:cNvPr>
          <p:cNvSpPr/>
          <p:nvPr/>
        </p:nvSpPr>
        <p:spPr>
          <a:xfrm>
            <a:off x="814662" y="3041375"/>
            <a:ext cx="10722591" cy="830997"/>
          </a:xfrm>
          <a:prstGeom prst="rect">
            <a:avLst/>
          </a:prstGeom>
        </p:spPr>
        <p:txBody>
          <a:bodyPr wrap="square">
            <a:spAutoFit/>
          </a:bodyPr>
          <a:lstStyle/>
          <a:p>
            <a:r>
              <a:rPr lang="en-US" altLang="zh-CN" sz="2400" dirty="0"/>
              <a:t>(3) Do your parents transfer money to your account each month or at the beginning of each semester?</a:t>
            </a:r>
          </a:p>
        </p:txBody>
      </p:sp>
      <p:sp>
        <p:nvSpPr>
          <p:cNvPr id="20" name="文本框 19">
            <a:extLst>
              <a:ext uri="{FF2B5EF4-FFF2-40B4-BE49-F238E27FC236}">
                <a16:creationId xmlns:a16="http://schemas.microsoft.com/office/drawing/2014/main" id="{31E9C86C-64E5-40D2-B4EF-9F06E954FCBF}"/>
              </a:ext>
            </a:extLst>
          </p:cNvPr>
          <p:cNvSpPr txBox="1"/>
          <p:nvPr/>
        </p:nvSpPr>
        <p:spPr>
          <a:xfrm>
            <a:off x="1164851" y="3889187"/>
            <a:ext cx="10222942" cy="1569660"/>
          </a:xfrm>
          <a:prstGeom prst="rect">
            <a:avLst/>
          </a:prstGeom>
          <a:noFill/>
        </p:spPr>
        <p:txBody>
          <a:bodyPr wrap="square" rtlCol="0">
            <a:spAutoFit/>
          </a:bodyPr>
          <a:lstStyle/>
          <a:p>
            <a:r>
              <a:rPr lang="en-US" altLang="zh-CN" sz="2400" dirty="0">
                <a:solidFill>
                  <a:srgbClr val="C00000"/>
                </a:solidFill>
              </a:rPr>
              <a:t>My parents transfer money to my account each month because they know that sometimes when it comes to money, I am not very much disciplined. If they send the whole semester’s living expenses in one big transfer, it is quite possible that I will overspend it.</a:t>
            </a:r>
            <a:endParaRPr lang="zh-CN" altLang="en-US" sz="2400" dirty="0">
              <a:solidFill>
                <a:srgbClr val="C00000"/>
              </a:solidFill>
              <a:effectLst/>
              <a:ea typeface="宋体" panose="02010600030101010101" pitchFamily="2" charset="-122"/>
            </a:endParaRPr>
          </a:p>
        </p:txBody>
      </p:sp>
    </p:spTree>
    <p:extLst>
      <p:ext uri="{BB962C8B-B14F-4D97-AF65-F5344CB8AC3E}">
        <p14:creationId xmlns:p14="http://schemas.microsoft.com/office/powerpoint/2010/main" val="385917266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430" y="1594473"/>
            <a:ext cx="10419670" cy="830997"/>
          </a:xfrm>
          <a:prstGeom prst="rect">
            <a:avLst/>
          </a:prstGeom>
          <a:noFill/>
        </p:spPr>
        <p:txBody>
          <a:bodyPr wrap="square" rtlCol="0">
            <a:spAutoFit/>
          </a:bodyPr>
          <a:lstStyle/>
          <a:p>
            <a:r>
              <a:rPr lang="en-US" altLang="zh-CN" sz="2400" i="1" dirty="0">
                <a:solidFill>
                  <a:srgbClr val="0070C0"/>
                </a:solidFill>
              </a:rPr>
              <a:t>1. Listen to some suggestions from the finance advisors</a:t>
            </a:r>
            <a:r>
              <a:rPr lang="en-US" altLang="zh-CN" sz="2400" i="1" kern="1800" dirty="0">
                <a:solidFill>
                  <a:srgbClr val="0070C0"/>
                </a:solidFill>
              </a:rPr>
              <a:t>. Complete the following statements while you are listening.</a:t>
            </a:r>
            <a:endParaRPr lang="zh-CN" altLang="en-US" sz="2400" i="1" dirty="0">
              <a:solidFill>
                <a:srgbClr val="0070C0"/>
              </a:solidFill>
            </a:endParaRPr>
          </a:p>
        </p:txBody>
      </p:sp>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21" name="06 Unit 6 Pre-discussion">
            <a:hlinkClick r:id="" action="ppaction://media"/>
            <a:extLst>
              <a:ext uri="{FF2B5EF4-FFF2-40B4-BE49-F238E27FC236}">
                <a16:creationId xmlns:a16="http://schemas.microsoft.com/office/drawing/2014/main" id="{F13EDB77-53AF-460B-9A05-D28E8D748DE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241559" y="1946158"/>
            <a:ext cx="600441" cy="600441"/>
          </a:xfrm>
          <a:prstGeom prst="rect">
            <a:avLst/>
          </a:prstGeom>
        </p:spPr>
      </p:pic>
      <p:grpSp>
        <p:nvGrpSpPr>
          <p:cNvPr id="23" name="组合 22"/>
          <p:cNvGrpSpPr/>
          <p:nvPr/>
        </p:nvGrpSpPr>
        <p:grpSpPr>
          <a:xfrm>
            <a:off x="907365" y="2638554"/>
            <a:ext cx="10408336" cy="1444958"/>
            <a:chOff x="90775" y="1868330"/>
            <a:chExt cx="10408336" cy="1444958"/>
          </a:xfrm>
        </p:grpSpPr>
        <p:grpSp>
          <p:nvGrpSpPr>
            <p:cNvPr id="24" name="组合 23"/>
            <p:cNvGrpSpPr/>
            <p:nvPr/>
          </p:nvGrpSpPr>
          <p:grpSpPr>
            <a:xfrm>
              <a:off x="90775" y="1868330"/>
              <a:ext cx="10408336" cy="1444958"/>
              <a:chOff x="90775" y="1868330"/>
              <a:chExt cx="10408336" cy="1444958"/>
            </a:xfrm>
          </p:grpSpPr>
          <p:sp>
            <p:nvSpPr>
              <p:cNvPr id="28" name="文本框 27">
                <a:extLst>
                  <a:ext uri="{FF2B5EF4-FFF2-40B4-BE49-F238E27FC236}">
                    <a16:creationId xmlns:a16="http://schemas.microsoft.com/office/drawing/2014/main" id="{F5BD0282-3F5B-418F-A4CA-55D44B9FB975}"/>
                  </a:ext>
                </a:extLst>
              </p:cNvPr>
              <p:cNvSpPr txBox="1"/>
              <p:nvPr/>
            </p:nvSpPr>
            <p:spPr>
              <a:xfrm>
                <a:off x="90775" y="2112959"/>
                <a:ext cx="10408336" cy="1200329"/>
              </a:xfrm>
              <a:prstGeom prst="rect">
                <a:avLst/>
              </a:prstGeom>
              <a:noFill/>
              <a:ln>
                <a:solidFill>
                  <a:schemeClr val="tx1"/>
                </a:solidFill>
              </a:ln>
            </p:spPr>
            <p:txBody>
              <a:bodyPr wrap="square">
                <a:spAutoFit/>
              </a:bodyPr>
              <a:lstStyle/>
              <a:p>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r>
                  <a:rPr lang="en-US" altLang="zh-CN" sz="2400" dirty="0">
                    <a:effectLst/>
                    <a:latin typeface="Calibri" panose="020F0502020204030204" pitchFamily="34" charset="0"/>
                    <a:ea typeface="宋体" panose="02010600030101010101" pitchFamily="2" charset="-122"/>
                    <a:cs typeface="Calibri" panose="020F0502020204030204" pitchFamily="34" charset="0"/>
                  </a:rPr>
                  <a:t>    -Discuss the expenses;</a:t>
                </a:r>
              </a:p>
              <a:p>
                <a:r>
                  <a:rPr lang="en-US" altLang="zh-CN" sz="2400" dirty="0">
                    <a:latin typeface="Calibri" panose="020F0502020204030204" pitchFamily="34" charset="0"/>
                    <a:ea typeface="宋体" panose="02010600030101010101" pitchFamily="2" charset="-122"/>
                    <a:cs typeface="Calibri" panose="020F0502020204030204" pitchFamily="34" charset="0"/>
                  </a:rPr>
                  <a:t>    -Talk with (2)___________.</a:t>
                </a:r>
              </a:p>
            </p:txBody>
          </p:sp>
          <p:sp>
            <p:nvSpPr>
              <p:cNvPr id="29" name="圆角矩形 28"/>
              <p:cNvSpPr/>
              <p:nvPr/>
            </p:nvSpPr>
            <p:spPr>
              <a:xfrm>
                <a:off x="329609" y="1868330"/>
                <a:ext cx="8905975" cy="567321"/>
              </a:xfrm>
              <a:prstGeom prst="roundRect">
                <a:avLst>
                  <a:gd name="adj" fmla="val 49881"/>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414670" y="1897585"/>
              <a:ext cx="8018060" cy="461665"/>
            </a:xfrm>
            <a:prstGeom prst="rect">
              <a:avLst/>
            </a:prstGeom>
            <a:noFill/>
          </p:spPr>
          <p:txBody>
            <a:bodyPr wrap="square" rtlCol="0">
              <a:spAutoFit/>
            </a:bodyPr>
            <a:lstStyle/>
            <a:p>
              <a:pPr algn="l"/>
              <a:r>
                <a:rPr lang="en-US" altLang="zh-CN" sz="2400" dirty="0">
                  <a:solidFill>
                    <a:schemeClr val="bg1"/>
                  </a:solidFill>
                  <a:ea typeface="宋体" panose="02010600030101010101" pitchFamily="2" charset="-122"/>
                </a:rPr>
                <a:t>Rule 1: Think about money before (1)________________.</a:t>
              </a:r>
              <a:endParaRPr lang="zh-CN" altLang="en-US" sz="2400" dirty="0">
                <a:solidFill>
                  <a:schemeClr val="bg1"/>
                </a:solidFill>
                <a:ea typeface="宋体" panose="02010600030101010101" pitchFamily="2" charset="-122"/>
              </a:endParaRPr>
            </a:p>
          </p:txBody>
        </p:sp>
      </p:grpSp>
      <p:grpSp>
        <p:nvGrpSpPr>
          <p:cNvPr id="43" name="组合 42"/>
          <p:cNvGrpSpPr/>
          <p:nvPr/>
        </p:nvGrpSpPr>
        <p:grpSpPr>
          <a:xfrm>
            <a:off x="907365" y="4553042"/>
            <a:ext cx="10421035" cy="1444958"/>
            <a:chOff x="90774" y="1868330"/>
            <a:chExt cx="10421035" cy="1444958"/>
          </a:xfrm>
        </p:grpSpPr>
        <p:sp>
          <p:nvSpPr>
            <p:cNvPr id="44" name="文本框 43">
              <a:extLst>
                <a:ext uri="{FF2B5EF4-FFF2-40B4-BE49-F238E27FC236}">
                  <a16:creationId xmlns:a16="http://schemas.microsoft.com/office/drawing/2014/main" id="{F5BD0282-3F5B-418F-A4CA-55D44B9FB975}"/>
                </a:ext>
              </a:extLst>
            </p:cNvPr>
            <p:cNvSpPr txBox="1"/>
            <p:nvPr/>
          </p:nvSpPr>
          <p:spPr>
            <a:xfrm>
              <a:off x="90774" y="2112959"/>
              <a:ext cx="10421035" cy="1200329"/>
            </a:xfrm>
            <a:prstGeom prst="rect">
              <a:avLst/>
            </a:prstGeom>
            <a:noFill/>
            <a:ln>
              <a:solidFill>
                <a:schemeClr val="tx1"/>
              </a:solidFill>
            </a:ln>
          </p:spPr>
          <p:txBody>
            <a:bodyPr wrap="square">
              <a:spAutoFit/>
            </a:bodyPr>
            <a:lstStyle/>
            <a:p>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r>
                <a:rPr lang="en-US" altLang="zh-CN" sz="2400" dirty="0">
                  <a:effectLst/>
                  <a:latin typeface="Calibri" panose="020F0502020204030204" pitchFamily="34" charset="0"/>
                  <a:ea typeface="宋体" panose="02010600030101010101" pitchFamily="2" charset="-122"/>
                  <a:cs typeface="Calibri" panose="020F0502020204030204" pitchFamily="34" charset="0"/>
                </a:rPr>
                <a:t>    -Set goals for yourself and hold yourself to those goals;</a:t>
              </a:r>
            </a:p>
            <a:p>
              <a:r>
                <a:rPr lang="en-US" altLang="zh-CN" sz="2400" dirty="0">
                  <a:latin typeface="Calibri" panose="020F0502020204030204" pitchFamily="34" charset="0"/>
                  <a:ea typeface="宋体" panose="02010600030101010101" pitchFamily="2" charset="-122"/>
                  <a:cs typeface="Calibri" panose="020F0502020204030204" pitchFamily="34" charset="0"/>
                </a:rPr>
                <a:t>    -Categorize your spending into “buckets”.</a:t>
              </a:r>
            </a:p>
          </p:txBody>
        </p:sp>
        <p:sp>
          <p:nvSpPr>
            <p:cNvPr id="45" name="圆角矩形 44"/>
            <p:cNvSpPr/>
            <p:nvPr/>
          </p:nvSpPr>
          <p:spPr>
            <a:xfrm>
              <a:off x="329609" y="1868330"/>
              <a:ext cx="8905975" cy="567321"/>
            </a:xfrm>
            <a:prstGeom prst="roundRect">
              <a:avLst>
                <a:gd name="adj" fmla="val 49881"/>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t>Rule 2: Make a (3) ________ and stick to it.</a:t>
              </a:r>
              <a:endParaRPr lang="zh-CN" altLang="en-US" sz="2400" dirty="0"/>
            </a:p>
          </p:txBody>
        </p:sp>
      </p:grpSp>
      <p:sp>
        <p:nvSpPr>
          <p:cNvPr id="46" name="文本框 45"/>
          <p:cNvSpPr txBox="1"/>
          <p:nvPr/>
        </p:nvSpPr>
        <p:spPr>
          <a:xfrm>
            <a:off x="5981913" y="2609050"/>
            <a:ext cx="2289243" cy="461665"/>
          </a:xfrm>
          <a:prstGeom prst="rect">
            <a:avLst/>
          </a:prstGeom>
          <a:noFill/>
        </p:spPr>
        <p:txBody>
          <a:bodyPr wrap="square" rtlCol="0">
            <a:spAutoFit/>
          </a:bodyPr>
          <a:lstStyle/>
          <a:p>
            <a:pPr algn="l"/>
            <a:r>
              <a:rPr lang="en-US" altLang="zh-CN" sz="2400" dirty="0">
                <a:solidFill>
                  <a:srgbClr val="C00000"/>
                </a:solidFill>
              </a:rPr>
              <a:t>going to college</a:t>
            </a:r>
            <a:endParaRPr lang="zh-CN" altLang="en-US" sz="2400" dirty="0">
              <a:solidFill>
                <a:srgbClr val="C00000"/>
              </a:solidFill>
            </a:endParaRPr>
          </a:p>
        </p:txBody>
      </p:sp>
      <p:sp>
        <p:nvSpPr>
          <p:cNvPr id="47" name="文本框 46"/>
          <p:cNvSpPr txBox="1"/>
          <p:nvPr/>
        </p:nvSpPr>
        <p:spPr>
          <a:xfrm>
            <a:off x="2830151" y="3582377"/>
            <a:ext cx="1822913" cy="461665"/>
          </a:xfrm>
          <a:prstGeom prst="rect">
            <a:avLst/>
          </a:prstGeom>
          <a:noFill/>
        </p:spPr>
        <p:txBody>
          <a:bodyPr wrap="square" rtlCol="0">
            <a:spAutoFit/>
          </a:bodyPr>
          <a:lstStyle/>
          <a:p>
            <a:pPr algn="l"/>
            <a:r>
              <a:rPr lang="en-US" altLang="zh-CN" sz="2400" dirty="0">
                <a:solidFill>
                  <a:srgbClr val="C00000"/>
                </a:solidFill>
              </a:rPr>
              <a:t>your parents</a:t>
            </a:r>
            <a:endParaRPr lang="zh-CN" altLang="en-US" sz="2400" dirty="0">
              <a:solidFill>
                <a:srgbClr val="C00000"/>
              </a:solidFill>
            </a:endParaRPr>
          </a:p>
        </p:txBody>
      </p:sp>
      <p:sp>
        <p:nvSpPr>
          <p:cNvPr id="48" name="文本框 47"/>
          <p:cNvSpPr txBox="1"/>
          <p:nvPr/>
        </p:nvSpPr>
        <p:spPr>
          <a:xfrm>
            <a:off x="3621335" y="4572770"/>
            <a:ext cx="1284648" cy="461665"/>
          </a:xfrm>
          <a:prstGeom prst="rect">
            <a:avLst/>
          </a:prstGeom>
          <a:noFill/>
        </p:spPr>
        <p:txBody>
          <a:bodyPr wrap="square" rtlCol="0">
            <a:spAutoFit/>
          </a:bodyPr>
          <a:lstStyle/>
          <a:p>
            <a:pPr algn="l"/>
            <a:r>
              <a:rPr lang="en-US" altLang="zh-CN" sz="2400" dirty="0">
                <a:solidFill>
                  <a:srgbClr val="C00000"/>
                </a:solidFill>
              </a:rPr>
              <a:t>budget</a:t>
            </a:r>
            <a:endParaRPr lang="zh-CN" altLang="en-US"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6158" fill="hold"/>
                                        <p:tgtEl>
                                          <p:spTgt spid="21"/>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21"/>
                </p:tgtEl>
              </p:cMediaNode>
            </p:audio>
          </p:childTnLst>
        </p:cTn>
      </p:par>
    </p:tnLst>
    <p:bldLst>
      <p:bldP spid="46" grpId="0"/>
      <p:bldP spid="47" grpId="0"/>
      <p:bldP spid="4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1355371"/>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Pre-writing Discussion</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Discuss the following questions with one of your peers. Jot down your answers. </a:t>
            </a:r>
            <a:endParaRPr lang="en-US" altLang="zh-CN" sz="2400" b="1" i="1"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a:extLst>
              <a:ext uri="{FF2B5EF4-FFF2-40B4-BE49-F238E27FC236}">
                <a16:creationId xmlns:a16="http://schemas.microsoft.com/office/drawing/2014/main" id="{E7F07915-57CA-46CD-8D8A-9868B279C407}"/>
              </a:ext>
            </a:extLst>
          </p:cNvPr>
          <p:cNvSpPr txBox="1"/>
          <p:nvPr/>
        </p:nvSpPr>
        <p:spPr>
          <a:xfrm>
            <a:off x="6884286" y="47816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7" name="矩形 16">
            <a:extLst>
              <a:ext uri="{FF2B5EF4-FFF2-40B4-BE49-F238E27FC236}">
                <a16:creationId xmlns:a16="http://schemas.microsoft.com/office/drawing/2014/main" id="{59EF5E19-2D58-4C10-8570-465D5B33BA96}"/>
              </a:ext>
            </a:extLst>
          </p:cNvPr>
          <p:cNvSpPr/>
          <p:nvPr/>
        </p:nvSpPr>
        <p:spPr>
          <a:xfrm>
            <a:off x="814662" y="3041375"/>
            <a:ext cx="10722591" cy="830997"/>
          </a:xfrm>
          <a:prstGeom prst="rect">
            <a:avLst/>
          </a:prstGeom>
        </p:spPr>
        <p:txBody>
          <a:bodyPr wrap="square">
            <a:spAutoFit/>
          </a:bodyPr>
          <a:lstStyle/>
          <a:p>
            <a:r>
              <a:rPr lang="en-US" altLang="zh-CN" sz="2400" dirty="0"/>
              <a:t>(4) Has it ever happened to you that the money you bring in is less than the money you spend? How do you deal with it when this happens?</a:t>
            </a:r>
          </a:p>
        </p:txBody>
      </p:sp>
      <p:sp>
        <p:nvSpPr>
          <p:cNvPr id="18" name="文本框 17">
            <a:extLst>
              <a:ext uri="{FF2B5EF4-FFF2-40B4-BE49-F238E27FC236}">
                <a16:creationId xmlns:a16="http://schemas.microsoft.com/office/drawing/2014/main" id="{8039D048-F26C-4B41-A43A-68BD6911EEA4}"/>
              </a:ext>
            </a:extLst>
          </p:cNvPr>
          <p:cNvSpPr txBox="1"/>
          <p:nvPr/>
        </p:nvSpPr>
        <p:spPr>
          <a:xfrm>
            <a:off x="1164851" y="3840310"/>
            <a:ext cx="10100635" cy="830997"/>
          </a:xfrm>
          <a:prstGeom prst="rect">
            <a:avLst/>
          </a:prstGeom>
          <a:noFill/>
        </p:spPr>
        <p:txBody>
          <a:bodyPr wrap="square" rtlCol="0">
            <a:spAutoFit/>
          </a:bodyPr>
          <a:lstStyle/>
          <a:p>
            <a:r>
              <a:rPr lang="en-US" altLang="zh-CN" sz="2400" dirty="0">
                <a:solidFill>
                  <a:srgbClr val="C00000"/>
                </a:solidFill>
              </a:rPr>
              <a:t>Actually it often happens, but since I have savings it’s not really a big problem for me.</a:t>
            </a:r>
          </a:p>
        </p:txBody>
      </p:sp>
    </p:spTree>
    <p:extLst>
      <p:ext uri="{BB962C8B-B14F-4D97-AF65-F5344CB8AC3E}">
        <p14:creationId xmlns:p14="http://schemas.microsoft.com/office/powerpoint/2010/main" val="237588849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934358"/>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7D9286EA-3AF2-4BCC-B1F6-560969D94F49}"/>
              </a:ext>
            </a:extLst>
          </p:cNvPr>
          <p:cNvSpPr txBox="1"/>
          <p:nvPr/>
        </p:nvSpPr>
        <p:spPr>
          <a:xfrm>
            <a:off x="685271" y="2441761"/>
            <a:ext cx="10706629" cy="934358"/>
          </a:xfrm>
          <a:prstGeom prst="rect">
            <a:avLst/>
          </a:prstGeom>
          <a:noFill/>
        </p:spPr>
        <p:txBody>
          <a:bodyPr wrap="square">
            <a:spAutoFit/>
          </a:bodyPr>
          <a:lstStyle/>
          <a:p>
            <a:pPr marL="457200" indent="-457200">
              <a:lnSpc>
                <a:spcPct val="114000"/>
              </a:lnSpc>
              <a:buAutoNum type="arabicParenR"/>
            </a:pPr>
            <a:r>
              <a:rPr lang="en-US" altLang="zh-CN" sz="2400" i="1" dirty="0">
                <a:solidFill>
                  <a:srgbClr val="0070C0"/>
                </a:solidFill>
                <a:latin typeface="Calibri" panose="020F0502020204030204" pitchFamily="34" charset="0"/>
                <a:cs typeface="Calibri" panose="020F0502020204030204" pitchFamily="34" charset="0"/>
              </a:rPr>
              <a:t>Complete the following sentences following the examples, using the expressions in the brackets. </a:t>
            </a:r>
          </a:p>
        </p:txBody>
      </p:sp>
      <p:sp>
        <p:nvSpPr>
          <p:cNvPr id="18" name="文本框 17">
            <a:extLst>
              <a:ext uri="{FF2B5EF4-FFF2-40B4-BE49-F238E27FC236}">
                <a16:creationId xmlns:a16="http://schemas.microsoft.com/office/drawing/2014/main" id="{E7F07915-57CA-46CD-8D8A-9868B279C407}"/>
              </a:ext>
            </a:extLst>
          </p:cNvPr>
          <p:cNvSpPr txBox="1"/>
          <p:nvPr/>
        </p:nvSpPr>
        <p:spPr>
          <a:xfrm>
            <a:off x="6826102" y="4892110"/>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9" name="文本框 18">
            <a:extLst>
              <a:ext uri="{FF2B5EF4-FFF2-40B4-BE49-F238E27FC236}">
                <a16:creationId xmlns:a16="http://schemas.microsoft.com/office/drawing/2014/main" id="{18BC510F-52B1-4B80-B3D2-4E9012181EAE}"/>
              </a:ext>
            </a:extLst>
          </p:cNvPr>
          <p:cNvSpPr txBox="1"/>
          <p:nvPr/>
        </p:nvSpPr>
        <p:spPr>
          <a:xfrm>
            <a:off x="1049902" y="3216507"/>
            <a:ext cx="10635279" cy="3046988"/>
          </a:xfrm>
          <a:prstGeom prst="rect">
            <a:avLst/>
          </a:prstGeom>
          <a:noFill/>
        </p:spPr>
        <p:txBody>
          <a:bodyPr wrap="square" rtlCol="0">
            <a:spAutoFit/>
          </a:bodyPr>
          <a:lstStyle/>
          <a:p>
            <a:r>
              <a:rPr lang="en-US" altLang="zh-CN" sz="2400" dirty="0">
                <a:latin typeface="Times New Roman" panose="02020603050405020304" pitchFamily="18" charset="0"/>
                <a:ea typeface="宋体" panose="02010600030101010101" pitchFamily="2" charset="-122"/>
              </a:rPr>
              <a:t>a. </a:t>
            </a:r>
            <a:r>
              <a:rPr lang="en-US" altLang="zh-CN" sz="2400" dirty="0"/>
              <a:t>In short, it helps you to live within your means</a:t>
            </a:r>
            <a:r>
              <a:rPr lang="en-US" altLang="zh-CN" sz="2400" i="1" dirty="0"/>
              <a:t>. </a:t>
            </a:r>
            <a:r>
              <a:rPr lang="en-US" altLang="zh-CN" sz="2400" dirty="0"/>
              <a:t>(</a:t>
            </a:r>
            <a:r>
              <a:rPr lang="en-US" altLang="zh-CN" sz="2400" i="1" dirty="0"/>
              <a:t>live within one’s means</a:t>
            </a:r>
            <a:r>
              <a:rPr lang="en-US" altLang="zh-CN" sz="2400" dirty="0"/>
              <a:t>)</a:t>
            </a:r>
          </a:p>
          <a:p>
            <a:r>
              <a:rPr lang="en-US" altLang="zh-CN" sz="2400" dirty="0">
                <a:latin typeface="Times New Roman" panose="02020603050405020304" pitchFamily="18" charset="0"/>
              </a:rPr>
              <a:t>    </a:t>
            </a:r>
            <a:r>
              <a:rPr lang="en-US" altLang="zh-CN" sz="2400" dirty="0"/>
              <a:t>Most workers ________________________; “they work and they pay the bills”.   </a:t>
            </a:r>
          </a:p>
          <a:p>
            <a:r>
              <a:rPr lang="en-US" altLang="zh-CN" sz="2400" dirty="0">
                <a:latin typeface="Times New Roman" panose="02020603050405020304" pitchFamily="18" charset="0"/>
                <a:ea typeface="宋体" panose="02010600030101010101" pitchFamily="2" charset="-122"/>
              </a:rPr>
              <a:t>b. </a:t>
            </a:r>
            <a:r>
              <a:rPr lang="en-US" altLang="zh-CN" sz="2400" dirty="0"/>
              <a:t>Your first lesson is to set up a budget and stick to it</a:t>
            </a:r>
            <a:r>
              <a:rPr lang="en-US" altLang="zh-CN" sz="2400" dirty="0">
                <a:latin typeface="Times New Roman" panose="02020603050405020304" pitchFamily="18" charset="0"/>
              </a:rPr>
              <a:t>. </a:t>
            </a:r>
            <a:r>
              <a:rPr lang="en-US" altLang="zh-CN" sz="2400" dirty="0"/>
              <a:t>(</a:t>
            </a:r>
            <a:r>
              <a:rPr lang="en-US" altLang="zh-CN" sz="2400" i="1" dirty="0"/>
              <a:t>stick to</a:t>
            </a:r>
            <a:r>
              <a:rPr lang="en-US" altLang="zh-CN" sz="2400" dirty="0"/>
              <a:t>)</a:t>
            </a:r>
          </a:p>
          <a:p>
            <a:r>
              <a:rPr lang="en-US" altLang="zh-CN" sz="2400" dirty="0">
                <a:latin typeface="Times New Roman" panose="02020603050405020304" pitchFamily="18" charset="0"/>
                <a:ea typeface="宋体" panose="02010600030101010101" pitchFamily="2" charset="-122"/>
              </a:rPr>
              <a:t>    </a:t>
            </a:r>
            <a:r>
              <a:rPr lang="en-US" altLang="zh-CN" sz="2400" dirty="0"/>
              <a:t>He finds it difficult to _____________the straight and narrow for long.</a:t>
            </a:r>
          </a:p>
          <a:p>
            <a:r>
              <a:rPr lang="en-US" altLang="zh-CN" sz="2400" dirty="0">
                <a:latin typeface="Times New Roman" panose="02020603050405020304" pitchFamily="18" charset="0"/>
                <a:ea typeface="宋体" panose="02010600030101010101" pitchFamily="2" charset="-122"/>
              </a:rPr>
              <a:t>c. </a:t>
            </a:r>
            <a:r>
              <a:rPr lang="en-US" altLang="zh-CN" sz="2400" dirty="0"/>
              <a:t>But if you get into the habit of just making the minimum payments each month, the high annual percentage rate charged by card companies can make everything you buy much more expensive. (</a:t>
            </a:r>
            <a:r>
              <a:rPr lang="en-US" altLang="zh-CN" sz="2400" i="1" dirty="0"/>
              <a:t>get into the habit of</a:t>
            </a:r>
            <a:r>
              <a:rPr lang="en-US" altLang="zh-CN" sz="2400" dirty="0"/>
              <a:t>)</a:t>
            </a:r>
          </a:p>
          <a:p>
            <a:r>
              <a:rPr lang="en-US" altLang="zh-CN" sz="2400" dirty="0">
                <a:latin typeface="Times New Roman" panose="02020603050405020304" pitchFamily="18" charset="0"/>
                <a:ea typeface="宋体" panose="02010600030101010101" pitchFamily="2" charset="-122"/>
              </a:rPr>
              <a:t>   </a:t>
            </a:r>
            <a:r>
              <a:rPr lang="en-US" altLang="zh-CN" sz="2400" dirty="0"/>
              <a:t>Living a lonely life, Mrs. Jobs ____________________talking out loud to herself. </a:t>
            </a:r>
          </a:p>
        </p:txBody>
      </p:sp>
      <p:sp>
        <p:nvSpPr>
          <p:cNvPr id="20" name="文本框 19">
            <a:extLst>
              <a:ext uri="{FF2B5EF4-FFF2-40B4-BE49-F238E27FC236}">
                <a16:creationId xmlns:a16="http://schemas.microsoft.com/office/drawing/2014/main" id="{19294D1C-5678-4687-85A2-92C7CE2A2A67}"/>
              </a:ext>
            </a:extLst>
          </p:cNvPr>
          <p:cNvSpPr txBox="1"/>
          <p:nvPr/>
        </p:nvSpPr>
        <p:spPr>
          <a:xfrm>
            <a:off x="10749516" y="6148404"/>
            <a:ext cx="54429" cy="461665"/>
          </a:xfrm>
          <a:prstGeom prst="rect">
            <a:avLst/>
          </a:prstGeom>
          <a:noFill/>
        </p:spPr>
        <p:txBody>
          <a:bodyPr wrap="squar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2" name="文本框 21">
            <a:extLst>
              <a:ext uri="{FF2B5EF4-FFF2-40B4-BE49-F238E27FC236}">
                <a16:creationId xmlns:a16="http://schemas.microsoft.com/office/drawing/2014/main" id="{E99AC998-B5C0-430D-9C06-E05F7B7F99BA}"/>
              </a:ext>
            </a:extLst>
          </p:cNvPr>
          <p:cNvSpPr txBox="1"/>
          <p:nvPr/>
        </p:nvSpPr>
        <p:spPr>
          <a:xfrm>
            <a:off x="4486840" y="4286512"/>
            <a:ext cx="1157689" cy="461665"/>
          </a:xfrm>
          <a:prstGeom prst="rect">
            <a:avLst/>
          </a:prstGeom>
          <a:noFill/>
        </p:spPr>
        <p:txBody>
          <a:bodyPr wrap="none" rtlCol="0">
            <a:spAutoFit/>
          </a:bodyPr>
          <a:lstStyle/>
          <a:p>
            <a:r>
              <a:rPr lang="en-US" altLang="zh-CN" sz="2400" dirty="0">
                <a:solidFill>
                  <a:srgbClr val="C00000"/>
                </a:solidFill>
              </a:rPr>
              <a:t>stick to </a:t>
            </a:r>
            <a:endParaRPr lang="zh-CN" altLang="en-US" sz="2400" dirty="0">
              <a:solidFill>
                <a:srgbClr val="C00000"/>
              </a:solidFill>
            </a:endParaRPr>
          </a:p>
        </p:txBody>
      </p:sp>
      <p:sp>
        <p:nvSpPr>
          <p:cNvPr id="23" name="文本框 22">
            <a:extLst>
              <a:ext uri="{FF2B5EF4-FFF2-40B4-BE49-F238E27FC236}">
                <a16:creationId xmlns:a16="http://schemas.microsoft.com/office/drawing/2014/main" id="{46D8C045-F977-487C-B395-D0C69358D4CB}"/>
              </a:ext>
            </a:extLst>
          </p:cNvPr>
          <p:cNvSpPr txBox="1"/>
          <p:nvPr/>
        </p:nvSpPr>
        <p:spPr>
          <a:xfrm>
            <a:off x="3561105" y="3547915"/>
            <a:ext cx="3009157" cy="461665"/>
          </a:xfrm>
          <a:prstGeom prst="rect">
            <a:avLst/>
          </a:prstGeom>
          <a:noFill/>
        </p:spPr>
        <p:txBody>
          <a:bodyPr wrap="none" rtlCol="0">
            <a:spAutoFit/>
          </a:bodyPr>
          <a:lstStyle/>
          <a:p>
            <a:r>
              <a:rPr lang="en-US" altLang="zh-CN" sz="2400" dirty="0">
                <a:solidFill>
                  <a:srgbClr val="C00000"/>
                </a:solidFill>
              </a:rPr>
              <a:t>live within their means</a:t>
            </a:r>
            <a:endParaRPr lang="zh-CN" altLang="en-US" sz="2400" dirty="0">
              <a:solidFill>
                <a:srgbClr val="C00000"/>
              </a:solidFill>
            </a:endParaRPr>
          </a:p>
        </p:txBody>
      </p:sp>
      <p:sp>
        <p:nvSpPr>
          <p:cNvPr id="24" name="文本框 23">
            <a:extLst>
              <a:ext uri="{FF2B5EF4-FFF2-40B4-BE49-F238E27FC236}">
                <a16:creationId xmlns:a16="http://schemas.microsoft.com/office/drawing/2014/main" id="{87803069-FA87-45EB-A345-F9B1BE59CBCB}"/>
              </a:ext>
            </a:extLst>
          </p:cNvPr>
          <p:cNvSpPr txBox="1"/>
          <p:nvPr/>
        </p:nvSpPr>
        <p:spPr>
          <a:xfrm>
            <a:off x="5157074" y="5748151"/>
            <a:ext cx="2746265" cy="461665"/>
          </a:xfrm>
          <a:prstGeom prst="rect">
            <a:avLst/>
          </a:prstGeom>
          <a:noFill/>
        </p:spPr>
        <p:txBody>
          <a:bodyPr wrap="none" rtlCol="0">
            <a:spAutoFit/>
          </a:bodyPr>
          <a:lstStyle/>
          <a:p>
            <a:r>
              <a:rPr lang="en-US" altLang="zh-CN" sz="2400" dirty="0">
                <a:solidFill>
                  <a:srgbClr val="C00000"/>
                </a:solidFill>
              </a:rPr>
              <a:t>got into the habit of </a:t>
            </a:r>
            <a:endParaRPr lang="zh-CN" altLang="en-US" sz="2400" dirty="0">
              <a:solidFill>
                <a:srgbClr val="C00000"/>
              </a:solidFill>
            </a:endParaRPr>
          </a:p>
        </p:txBody>
      </p:sp>
    </p:spTree>
    <p:extLst>
      <p:ext uri="{BB962C8B-B14F-4D97-AF65-F5344CB8AC3E}">
        <p14:creationId xmlns:p14="http://schemas.microsoft.com/office/powerpoint/2010/main" val="346012399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1355371"/>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endPar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7D9286EA-3AF2-4BCC-B1F6-560969D94F49}"/>
              </a:ext>
            </a:extLst>
          </p:cNvPr>
          <p:cNvSpPr txBox="1"/>
          <p:nvPr/>
        </p:nvSpPr>
        <p:spPr>
          <a:xfrm>
            <a:off x="685271" y="2941492"/>
            <a:ext cx="10706629" cy="1331390"/>
          </a:xfrm>
          <a:prstGeom prst="rect">
            <a:avLst/>
          </a:prstGeom>
          <a:noFill/>
        </p:spPr>
        <p:txBody>
          <a:bodyPr wrap="square">
            <a:spAutoFit/>
          </a:bodyPr>
          <a:lstStyle/>
          <a:p>
            <a:pPr>
              <a:lnSpc>
                <a:spcPct val="114000"/>
              </a:lnSpc>
            </a:pPr>
            <a:r>
              <a:rPr lang="en-US" altLang="zh-CN" sz="2400" i="1" dirty="0">
                <a:solidFill>
                  <a:srgbClr val="0070C0"/>
                </a:solidFill>
                <a:cs typeface="Calibri" panose="020F0502020204030204" pitchFamily="34" charset="0"/>
              </a:rPr>
              <a:t>2) </a:t>
            </a:r>
            <a:r>
              <a:rPr lang="en-US" altLang="zh-CN" sz="2400" i="1" dirty="0">
                <a:solidFill>
                  <a:srgbClr val="0070C0"/>
                </a:solidFill>
                <a:ea typeface="等线" panose="02010600030101010101" pitchFamily="2" charset="-122"/>
              </a:rPr>
              <a:t>Focus on how to manage your money during college and write a short essay of no less than 250 words to demonstrate what you have done to save money. Use the above expressions if possible. </a:t>
            </a:r>
            <a:endParaRPr lang="en-US" altLang="zh-CN"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8796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438480"/>
            <a:ext cx="11101113" cy="934358"/>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a:t>
            </a:r>
          </a:p>
        </p:txBody>
      </p:sp>
      <p:pic>
        <p:nvPicPr>
          <p:cNvPr id="14" name="图片 13"/>
          <p:cNvPicPr>
            <a:picLocks noChangeAspect="1"/>
          </p:cNvPicPr>
          <p:nvPr/>
        </p:nvPicPr>
        <p:blipFill>
          <a:blip r:embed="rId2"/>
          <a:stretch>
            <a:fillRect/>
          </a:stretch>
        </p:blipFill>
        <p:spPr>
          <a:xfrm>
            <a:off x="562057" y="13914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7D9286EA-3AF2-4BCC-B1F6-560969D94F49}"/>
              </a:ext>
            </a:extLst>
          </p:cNvPr>
          <p:cNvSpPr txBox="1"/>
          <p:nvPr/>
        </p:nvSpPr>
        <p:spPr>
          <a:xfrm>
            <a:off x="685271" y="2257760"/>
            <a:ext cx="10706629" cy="830997"/>
          </a:xfrm>
          <a:prstGeom prst="rect">
            <a:avLst/>
          </a:prstGeom>
          <a:noFill/>
        </p:spPr>
        <p:txBody>
          <a:bodyPr wrap="square">
            <a:spAutoFit/>
          </a:bodyPr>
          <a:lstStyle/>
          <a:p>
            <a:r>
              <a:rPr lang="en-US" altLang="zh-CN" sz="2400" i="1" dirty="0">
                <a:solidFill>
                  <a:srgbClr val="0070C0"/>
                </a:solidFill>
                <a:ea typeface="等线" panose="02010600030101010101" pitchFamily="2" charset="-122"/>
              </a:rPr>
              <a:t>Write a short essay of no less than 250 words to demonstrate what you have done to save money.</a:t>
            </a:r>
          </a:p>
        </p:txBody>
      </p:sp>
      <p:sp>
        <p:nvSpPr>
          <p:cNvPr id="18" name="文本框 17">
            <a:extLst>
              <a:ext uri="{FF2B5EF4-FFF2-40B4-BE49-F238E27FC236}">
                <a16:creationId xmlns:a16="http://schemas.microsoft.com/office/drawing/2014/main" id="{36163447-3D17-41AB-A99D-FB9831248E98}"/>
              </a:ext>
            </a:extLst>
          </p:cNvPr>
          <p:cNvSpPr txBox="1"/>
          <p:nvPr/>
        </p:nvSpPr>
        <p:spPr>
          <a:xfrm>
            <a:off x="773855" y="3089169"/>
            <a:ext cx="10757745" cy="330346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ts val="2000"/>
              </a:lnSpc>
            </a:pPr>
            <a:r>
              <a:rPr lang="en-US" altLang="zh-CN" sz="2400" i="1" kern="100" dirty="0">
                <a:solidFill>
                  <a:srgbClr val="C00000"/>
                </a:solidFill>
                <a:latin typeface="Calibri" panose="020F0502020204030204" pitchFamily="34" charset="0"/>
                <a:cs typeface="Calibri" panose="020F0502020204030204" pitchFamily="34" charset="0"/>
              </a:rPr>
              <a:t>A Sample Essay from a Student</a:t>
            </a:r>
            <a:endPar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2400" kern="100" dirty="0">
                <a:latin typeface="Calibri" panose="020F0502020204030204" pitchFamily="34" charset="0"/>
                <a:cs typeface="Calibri" panose="020F0502020204030204" pitchFamily="34" charset="0"/>
              </a:rPr>
              <a:t>Unlike most freshmen just stepping into college, I was lucky to be offered a lot of advice on budgeting from my elder sister. Based on her personal experiences, I use a bookkeeping app to track my expenses so that I can make timely adjustment when necessary. For example, if the monthly report shows that half of my money has been spent on recreation, I will cut down the expenses on entertainment the next month. In addition, as I am afraid that I will miss the due day of the credit card payment, I strictly restrain myself from overspending so that I will not get into debt. I have also obtained a few tips to reduce my necessary expenses. </a:t>
            </a:r>
          </a:p>
        </p:txBody>
      </p:sp>
    </p:spTree>
    <p:extLst>
      <p:ext uri="{BB962C8B-B14F-4D97-AF65-F5344CB8AC3E}">
        <p14:creationId xmlns:p14="http://schemas.microsoft.com/office/powerpoint/2010/main" val="363185304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438480"/>
            <a:ext cx="11101113" cy="934358"/>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a:t>
            </a:r>
          </a:p>
        </p:txBody>
      </p:sp>
      <p:pic>
        <p:nvPicPr>
          <p:cNvPr id="14" name="图片 13"/>
          <p:cNvPicPr>
            <a:picLocks noChangeAspect="1"/>
          </p:cNvPicPr>
          <p:nvPr/>
        </p:nvPicPr>
        <p:blipFill>
          <a:blip r:embed="rId2"/>
          <a:stretch>
            <a:fillRect/>
          </a:stretch>
        </p:blipFill>
        <p:spPr>
          <a:xfrm>
            <a:off x="562057" y="13914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7D9286EA-3AF2-4BCC-B1F6-560969D94F49}"/>
              </a:ext>
            </a:extLst>
          </p:cNvPr>
          <p:cNvSpPr txBox="1"/>
          <p:nvPr/>
        </p:nvSpPr>
        <p:spPr>
          <a:xfrm>
            <a:off x="685271" y="2257760"/>
            <a:ext cx="10706629" cy="830997"/>
          </a:xfrm>
          <a:prstGeom prst="rect">
            <a:avLst/>
          </a:prstGeom>
          <a:noFill/>
        </p:spPr>
        <p:txBody>
          <a:bodyPr wrap="square">
            <a:spAutoFit/>
          </a:bodyPr>
          <a:lstStyle/>
          <a:p>
            <a:r>
              <a:rPr lang="en-US" altLang="zh-CN" sz="2400" i="1" dirty="0">
                <a:solidFill>
                  <a:srgbClr val="0070C0"/>
                </a:solidFill>
                <a:ea typeface="等线" panose="02010600030101010101" pitchFamily="2" charset="-122"/>
              </a:rPr>
              <a:t>Write a short essay of no less than 250 words to demonstrate what you have done to save money.</a:t>
            </a:r>
          </a:p>
        </p:txBody>
      </p:sp>
      <p:sp>
        <p:nvSpPr>
          <p:cNvPr id="19" name="文本框 18">
            <a:extLst>
              <a:ext uri="{FF2B5EF4-FFF2-40B4-BE49-F238E27FC236}">
                <a16:creationId xmlns:a16="http://schemas.microsoft.com/office/drawing/2014/main" id="{36163447-3D17-41AB-A99D-FB9831248E98}"/>
              </a:ext>
            </a:extLst>
          </p:cNvPr>
          <p:cNvSpPr txBox="1"/>
          <p:nvPr/>
        </p:nvSpPr>
        <p:spPr>
          <a:xfrm>
            <a:off x="773855" y="3183976"/>
            <a:ext cx="10770445" cy="287489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ts val="2000"/>
              </a:lnSpc>
            </a:pPr>
            <a:r>
              <a:rPr lang="en-US" altLang="zh-CN" sz="2400" i="1" kern="100" dirty="0">
                <a:solidFill>
                  <a:srgbClr val="C00000"/>
                </a:solidFill>
                <a:latin typeface="Calibri" panose="020F0502020204030204" pitchFamily="34" charset="0"/>
                <a:cs typeface="Calibri" panose="020F0502020204030204" pitchFamily="34" charset="0"/>
              </a:rPr>
              <a:t>A Sample Essay from a Student</a:t>
            </a:r>
            <a:endPar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Instead of buying clothes or daily necessities whenever I need them, I put them down on my shopping list, waiting for the days such as November 11, March 15 or other holidays when</a:t>
            </a:r>
          </a:p>
          <a:p>
            <a:pPr algn="just">
              <a:lnSpc>
                <a:spcPct val="114000"/>
              </a:lnSpc>
            </a:pPr>
            <a:r>
              <a:rPr lang="en-US" altLang="zh-CN" sz="2400" kern="100" dirty="0">
                <a:latin typeface="Calibri" panose="020F0502020204030204" pitchFamily="34" charset="0"/>
                <a:cs typeface="Calibri" panose="020F0502020204030204" pitchFamily="34" charset="0"/>
              </a:rPr>
              <a:t>I can get a big discount. The most useful tip that my sister has given me is to stick to your budget and never overspend. Only when you are capable of good budgeting can you lead a frugal but satisfactory college life.</a:t>
            </a:r>
          </a:p>
        </p:txBody>
      </p:sp>
    </p:spTree>
    <p:extLst>
      <p:ext uri="{BB962C8B-B14F-4D97-AF65-F5344CB8AC3E}">
        <p14:creationId xmlns:p14="http://schemas.microsoft.com/office/powerpoint/2010/main" val="63651347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948843"/>
            <a:ext cx="11101113" cy="1355371"/>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endPar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3 Peer Conferencing and Revision</a:t>
            </a:r>
          </a:p>
        </p:txBody>
      </p:sp>
      <p:pic>
        <p:nvPicPr>
          <p:cNvPr id="14" name="图片 13"/>
          <p:cNvPicPr>
            <a:picLocks noChangeAspect="1"/>
          </p:cNvPicPr>
          <p:nvPr/>
        </p:nvPicPr>
        <p:blipFill>
          <a:blip r:embed="rId2"/>
          <a:stretch>
            <a:fillRect/>
          </a:stretch>
        </p:blipFill>
        <p:spPr>
          <a:xfrm>
            <a:off x="562057" y="1901822"/>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7D9286EA-3AF2-4BCC-B1F6-560969D94F49}"/>
              </a:ext>
            </a:extLst>
          </p:cNvPr>
          <p:cNvSpPr txBox="1"/>
          <p:nvPr/>
        </p:nvSpPr>
        <p:spPr>
          <a:xfrm>
            <a:off x="685271" y="3246588"/>
            <a:ext cx="10706629"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Work in groups of four and share the short essay you have written with your peers. Revise it based on the feedback from your peers, and then post it on the course folder.</a:t>
            </a:r>
            <a:r>
              <a:rPr lang="en-US" altLang="zh-CN" sz="2400" dirty="0">
                <a:solidFill>
                  <a:srgbClr val="0070C0"/>
                </a:solidFill>
                <a:cs typeface="Calibri" panose="020F0502020204030204" pitchFamily="34" charset="0"/>
              </a:rPr>
              <a:t> </a:t>
            </a:r>
            <a:endParaRPr lang="en-US" altLang="zh-CN" sz="2400" b="1"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497505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6" y="1630513"/>
            <a:ext cx="12126689"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Discuss the following questions:</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2" name="动作按钮: 后退或前一项 11">
            <a:hlinkClick r:id="rId2" action="ppaction://hlinksldjump" highlightClick="1"/>
          </p:cNvPr>
          <p:cNvSpPr/>
          <p:nvPr/>
        </p:nvSpPr>
        <p:spPr>
          <a:xfrm>
            <a:off x="10891071" y="5795467"/>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19" name="文本框 18">
            <a:extLst>
              <a:ext uri="{FF2B5EF4-FFF2-40B4-BE49-F238E27FC236}">
                <a16:creationId xmlns:a16="http://schemas.microsoft.com/office/drawing/2014/main" id="{9F08A47A-8C7A-4D1B-AB82-7785BB982778}"/>
              </a:ext>
            </a:extLst>
          </p:cNvPr>
          <p:cNvSpPr txBox="1"/>
          <p:nvPr/>
        </p:nvSpPr>
        <p:spPr>
          <a:xfrm>
            <a:off x="681327" y="2845989"/>
            <a:ext cx="11025457" cy="1752403"/>
          </a:xfrm>
          <a:prstGeom prst="rect">
            <a:avLst/>
          </a:prstGeom>
          <a:noFill/>
        </p:spPr>
        <p:txBody>
          <a:bodyPr wrap="square">
            <a:spAutoFit/>
          </a:bodyPr>
          <a:lstStyle/>
          <a:p>
            <a:pPr>
              <a:lnSpc>
                <a:spcPct val="114000"/>
              </a:lnSpc>
            </a:pPr>
            <a:r>
              <a:rPr lang="en-US" altLang="zh-CN" sz="2400" dirty="0">
                <a:latin typeface="Calibri" panose="020F0502020204030204" pitchFamily="34" charset="0"/>
                <a:cs typeface="Calibri" panose="020F0502020204030204" pitchFamily="34" charset="0"/>
              </a:rPr>
              <a:t>1.	What qualities stand out for you about this person when you read this personal statement?</a:t>
            </a:r>
          </a:p>
          <a:p>
            <a:pPr>
              <a:lnSpc>
                <a:spcPct val="114000"/>
              </a:lnSpc>
            </a:pPr>
            <a:r>
              <a:rPr lang="en-US" altLang="zh-CN" sz="2400" dirty="0">
                <a:latin typeface="Calibri" panose="020F0502020204030204" pitchFamily="34" charset="0"/>
                <a:cs typeface="Calibri" panose="020F0502020204030204" pitchFamily="34" charset="0"/>
              </a:rPr>
              <a:t>2.	Would this student follow through on a task he is given?</a:t>
            </a:r>
          </a:p>
          <a:p>
            <a:pPr>
              <a:lnSpc>
                <a:spcPct val="114000"/>
              </a:lnSpc>
            </a:pPr>
            <a:r>
              <a:rPr lang="en-US" altLang="zh-CN" sz="2400" dirty="0">
                <a:latin typeface="Calibri" panose="020F0502020204030204" pitchFamily="34" charset="0"/>
                <a:cs typeface="Calibri" panose="020F0502020204030204" pitchFamily="34" charset="0"/>
              </a:rPr>
              <a:t>3.	Would you invest in this student’s future if you serve on the Scholarship Committee?</a:t>
            </a:r>
          </a:p>
        </p:txBody>
      </p:sp>
      <p:pic>
        <p:nvPicPr>
          <p:cNvPr id="20" name="Picture 5">
            <a:extLst>
              <a:ext uri="{FF2B5EF4-FFF2-40B4-BE49-F238E27FC236}">
                <a16:creationId xmlns:a16="http://schemas.microsoft.com/office/drawing/2014/main" id="{900571E8-B8ED-483F-8038-DCE9406E59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1032417" y="4789961"/>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6">
            <a:extLst>
              <a:ext uri="{FF2B5EF4-FFF2-40B4-BE49-F238E27FC236}">
                <a16:creationId xmlns:a16="http://schemas.microsoft.com/office/drawing/2014/main" id="{E7EE8BAF-0A37-4C8E-806C-470CBAD3C6E6}"/>
              </a:ext>
            </a:extLst>
          </p:cNvPr>
          <p:cNvSpPr>
            <a:spLocks noChangeArrowheads="1"/>
          </p:cNvSpPr>
          <p:nvPr/>
        </p:nvSpPr>
        <p:spPr bwMode="auto">
          <a:xfrm>
            <a:off x="1861718" y="4758650"/>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Tree>
    <p:extLst>
      <p:ext uri="{BB962C8B-B14F-4D97-AF65-F5344CB8AC3E}">
        <p14:creationId xmlns:p14="http://schemas.microsoft.com/office/powerpoint/2010/main" val="4310906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14" presetClass="entr" presetSubtype="1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randombar(horizontal)">
                                      <p:cBhvr>
                                        <p:cTn id="11" dur="500"/>
                                        <p:tgtEl>
                                          <p:spTgt spid="20"/>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randombar(horizontal)">
                                      <p:cBhvr>
                                        <p:cTn id="1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6" y="1754505"/>
            <a:ext cx="9547934" cy="1776384"/>
          </a:xfrm>
          <a:prstGeom prst="rect">
            <a:avLst/>
          </a:prstGeom>
          <a:noFill/>
        </p:spPr>
        <p:txBody>
          <a:bodyPr wrap="square">
            <a:spAutoFit/>
          </a:bodyPr>
          <a:lstStyle/>
          <a:p>
            <a:pPr lvl="0">
              <a:lnSpc>
                <a:spcPct val="114000"/>
              </a:lnSpc>
            </a:pPr>
            <a:r>
              <a:rPr lang="en-US" altLang="zh-CN" sz="2400" dirty="0">
                <a:latin typeface="Calibri" panose="020F0502020204030204" pitchFamily="34" charset="0"/>
                <a:cs typeface="Calibri" panose="020F0502020204030204" pitchFamily="34" charset="0"/>
              </a:rPr>
              <a:t>1. Text</a:t>
            </a:r>
            <a:endParaRPr lang="zh-CN"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15 money management tips that could help equip college students with time- tested wisdom, as well as an arsenal of new apps and web services that should make saving and managing money easier to handle. </a:t>
            </a: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7" name="Picture 2">
            <a:extLst>
              <a:ext uri="{FF2B5EF4-FFF2-40B4-BE49-F238E27FC236}">
                <a16:creationId xmlns:a16="http://schemas.microsoft.com/office/drawing/2014/main" id="{1A925D11-B207-4948-B95E-5A40B16375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6706" y="2238064"/>
            <a:ext cx="1103805" cy="1103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9">
            <a:extLst>
              <a:ext uri="{FF2B5EF4-FFF2-40B4-BE49-F238E27FC236}">
                <a16:creationId xmlns:a16="http://schemas.microsoft.com/office/drawing/2014/main" id="{8D94BCB5-DE97-4FDE-941E-D98022AB982C}"/>
              </a:ext>
            </a:extLst>
          </p:cNvPr>
          <p:cNvSpPr txBox="1"/>
          <p:nvPr/>
        </p:nvSpPr>
        <p:spPr>
          <a:xfrm>
            <a:off x="770950" y="4221515"/>
            <a:ext cx="4639090" cy="861774"/>
          </a:xfrm>
          <a:prstGeom prst="rect">
            <a:avLst/>
          </a:prstGeom>
          <a:noFill/>
        </p:spPr>
        <p:txBody>
          <a:bodyPr wrap="none" rtlCol="0">
            <a:spAutoFit/>
          </a:bodyPr>
          <a:lstStyle/>
          <a:p>
            <a:pPr lvl="0" algn="just">
              <a:lnSpc>
                <a:spcPts val="2000"/>
              </a:lnSpc>
            </a:pPr>
            <a:r>
              <a:rPr lang="en-US" altLang="zh-CN" sz="2400" dirty="0">
                <a:latin typeface="Calibri" panose="020F0502020204030204" pitchFamily="34" charset="0"/>
                <a:cs typeface="Calibri" panose="020F0502020204030204" pitchFamily="34" charset="0"/>
              </a:rPr>
              <a:t>2.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Video </a:t>
            </a:r>
          </a:p>
          <a:p>
            <a:pPr lvl="0" algn="just">
              <a:lnSpc>
                <a:spcPts val="2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ts val="2000"/>
              </a:lnSpc>
            </a:pPr>
            <a:r>
              <a:rPr lang="en-US" altLang="zh-CN" sz="2400" kern="100" dirty="0">
                <a:latin typeface="Calibri" panose="020F0502020204030204" pitchFamily="34" charset="0"/>
                <a:cs typeface="Calibri" panose="020F0502020204030204" pitchFamily="34" charset="0"/>
              </a:rPr>
              <a:t>How to Set a Budget and Stick to It?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pic>
        <p:nvPicPr>
          <p:cNvPr id="22" name="图片 21">
            <a:extLst>
              <a:ext uri="{FF2B5EF4-FFF2-40B4-BE49-F238E27FC236}">
                <a16:creationId xmlns:a16="http://schemas.microsoft.com/office/drawing/2014/main" id="{408181B4-7176-4424-8FB2-ADB26E67F830}"/>
              </a:ext>
            </a:extLst>
          </p:cNvPr>
          <p:cNvPicPr>
            <a:picLocks noChangeAspect="1"/>
          </p:cNvPicPr>
          <p:nvPr/>
        </p:nvPicPr>
        <p:blipFill>
          <a:blip r:embed="rId4"/>
          <a:stretch>
            <a:fillRect/>
          </a:stretch>
        </p:blipFill>
        <p:spPr>
          <a:xfrm>
            <a:off x="7424684" y="3850514"/>
            <a:ext cx="3770639" cy="2156881"/>
          </a:xfrm>
          <a:prstGeom prst="rect">
            <a:avLst/>
          </a:prstGeom>
        </p:spPr>
      </p:pic>
    </p:spTree>
    <p:extLst>
      <p:ext uri="{BB962C8B-B14F-4D97-AF65-F5344CB8AC3E}">
        <p14:creationId xmlns:p14="http://schemas.microsoft.com/office/powerpoint/2010/main" val="1273357022"/>
      </p:ext>
    </p:extLst>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latin typeface="Calibri" panose="020F0502020204030204" pitchFamily="34" charset="0"/>
                <a:ea typeface="宋体" panose="02010600030101010101" pitchFamily="2" charset="-122"/>
                <a:cs typeface="Calibri" panose="020F0502020204030204" pitchFamily="34" charset="0"/>
              </a:rPr>
              <a:t>Does Money Buy Happiness?</a:t>
            </a:r>
          </a:p>
          <a:p>
            <a:pPr algn="r"/>
            <a:r>
              <a:rPr lang="en-US" altLang="zh-CN" sz="2400" kern="100" dirty="0">
                <a:latin typeface="Calibri" panose="020F0502020204030204" pitchFamily="34" charset="0"/>
                <a:cs typeface="Calibri" panose="020F0502020204030204" pitchFamily="34" charset="0"/>
              </a:rPr>
              <a:t>David Myers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514853"/>
            <a:ext cx="10710547" cy="3046988"/>
          </a:xfrm>
          <a:prstGeom prst="rect">
            <a:avLst/>
          </a:prstGeom>
          <a:noFill/>
        </p:spPr>
        <p:txBody>
          <a:bodyPr wrap="square" rtlCol="0">
            <a:spAutoFit/>
          </a:bodyPr>
          <a:lstStyle/>
          <a:p>
            <a:pPr algn="just"/>
            <a:r>
              <a:rPr lang="en-US" altLang="zh-CN" sz="2400" dirty="0"/>
              <a:t>Does money buy happiness? Not. Ah, but would a little more money make us a little happier? Many of us smirk and nod. There is, we believe, some connection between fiscal fitness and feeling fantastic. Most of us would say that, yes, we would like to be rich. Three in four American collegians now consider it “very important” or “essential” that they become “very well off financially.” Money matters.</a:t>
            </a:r>
          </a:p>
          <a:p>
            <a:pPr algn="just"/>
            <a:r>
              <a:rPr lang="en-US" altLang="zh-CN" sz="2400" dirty="0"/>
              <a:t>Well, are rich people happier? Researchers have found that in poor countries, such as Bangladesh, being relatively well off does make for greater wellbeing. We need food, rest, shelter and social contact.</a:t>
            </a:r>
          </a:p>
        </p:txBody>
      </p:sp>
    </p:spTree>
    <p:extLst>
      <p:ext uri="{BB962C8B-B14F-4D97-AF65-F5344CB8AC3E}">
        <p14:creationId xmlns:p14="http://schemas.microsoft.com/office/powerpoint/2010/main" val="1376276212"/>
      </p:ext>
    </p:extLst>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492203"/>
            <a:ext cx="9209570" cy="830997"/>
          </a:xfrm>
          <a:prstGeom prst="rect">
            <a:avLst/>
          </a:prstGeom>
          <a:noFill/>
        </p:spPr>
        <p:txBody>
          <a:bodyPr wrap="square" rtlCol="0">
            <a:spAutoFit/>
          </a:bodyPr>
          <a:lstStyle/>
          <a:p>
            <a:pPr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latin typeface="Calibri" panose="020F0502020204030204" pitchFamily="34" charset="0"/>
                <a:ea typeface="宋体" panose="02010600030101010101" pitchFamily="2" charset="-122"/>
                <a:cs typeface="Calibri" panose="020F0502020204030204" pitchFamily="34" charset="0"/>
              </a:rPr>
              <a:t>Does Money Buy Happiness?</a:t>
            </a:r>
          </a:p>
          <a:p>
            <a:pPr algn="r"/>
            <a:r>
              <a:rPr lang="en-US" altLang="zh-CN" sz="2400" kern="100" dirty="0">
                <a:latin typeface="Calibri" panose="020F0502020204030204" pitchFamily="34" charset="0"/>
                <a:cs typeface="Calibri" panose="020F0502020204030204" pitchFamily="34" charset="0"/>
              </a:rPr>
              <a:t>David Myers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249038"/>
            <a:ext cx="10710547" cy="4154984"/>
          </a:xfrm>
          <a:prstGeom prst="rect">
            <a:avLst/>
          </a:prstGeom>
          <a:noFill/>
        </p:spPr>
        <p:txBody>
          <a:bodyPr wrap="square" rtlCol="0">
            <a:spAutoFit/>
          </a:bodyPr>
          <a:lstStyle/>
          <a:p>
            <a:pPr algn="just"/>
            <a:r>
              <a:rPr lang="en-US" altLang="zh-CN" sz="2400" dirty="0"/>
              <a:t>But a surprising fact of life is that in countries where nearly everyone can afford life’ s necessities, increasing affluence matters surprisingly little. The correlation between income and happiness is “surprisingly weak,” observed University of Michigan researcher Ronald Inglehart in one 16-nation study of 170, 000 people. Oncecomfortable, more money provides diminishing returns. The second piece of pie, or the second $100,000, never tastes as good as the first.</a:t>
            </a:r>
          </a:p>
          <a:p>
            <a:pPr algn="just"/>
            <a:r>
              <a:rPr lang="en-US" altLang="zh-CN" sz="2400" dirty="0"/>
              <a:t>Even lottery winners and the Forbes’ 100 wealthiest Americans have expressed only slightly greater happiness than the average American. Making it big brings temporary joy. But in the long run wealth is like health: Its utter absence can breed misery, but having it doesn’t guarantee happiness. Happiness seems less a matter of getting what we want than of wanting what we have.</a:t>
            </a:r>
          </a:p>
        </p:txBody>
      </p:sp>
    </p:spTree>
    <p:extLst>
      <p:ext uri="{BB962C8B-B14F-4D97-AF65-F5344CB8AC3E}">
        <p14:creationId xmlns:p14="http://schemas.microsoft.com/office/powerpoint/2010/main" val="1789192583"/>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a16="http://schemas.microsoft.com/office/drawing/2014/main" id="{5503F1A7-1CC4-43B6-B487-6A8C29108314}"/>
              </a:ext>
            </a:extLst>
          </p:cNvPr>
          <p:cNvSpPr txBox="1"/>
          <p:nvPr/>
        </p:nvSpPr>
        <p:spPr>
          <a:xfrm>
            <a:off x="998870" y="5161221"/>
            <a:ext cx="184731" cy="369332"/>
          </a:xfrm>
          <a:prstGeom prst="rect">
            <a:avLst/>
          </a:prstGeom>
          <a:noFill/>
        </p:spPr>
        <p:txBody>
          <a:bodyPr wrap="none" rtlCol="0">
            <a:spAutoFit/>
          </a:bodyPr>
          <a:lstStyle/>
          <a:p>
            <a:endParaRPr lang="zh-CN" altLang="en-US" dirty="0"/>
          </a:p>
        </p:txBody>
      </p:sp>
      <p:grpSp>
        <p:nvGrpSpPr>
          <p:cNvPr id="27" name="组合 26"/>
          <p:cNvGrpSpPr/>
          <p:nvPr/>
        </p:nvGrpSpPr>
        <p:grpSpPr>
          <a:xfrm>
            <a:off x="843005" y="1735485"/>
            <a:ext cx="10421895" cy="1444958"/>
            <a:chOff x="90774" y="1868330"/>
            <a:chExt cx="10421895" cy="1444958"/>
          </a:xfrm>
        </p:grpSpPr>
        <p:sp>
          <p:nvSpPr>
            <p:cNvPr id="30" name="文本框 29">
              <a:extLst>
                <a:ext uri="{FF2B5EF4-FFF2-40B4-BE49-F238E27FC236}">
                  <a16:creationId xmlns:a16="http://schemas.microsoft.com/office/drawing/2014/main" id="{F5BD0282-3F5B-418F-A4CA-55D44B9FB975}"/>
                </a:ext>
              </a:extLst>
            </p:cNvPr>
            <p:cNvSpPr txBox="1"/>
            <p:nvPr/>
          </p:nvSpPr>
          <p:spPr>
            <a:xfrm>
              <a:off x="90774" y="2112959"/>
              <a:ext cx="10421895" cy="1200329"/>
            </a:xfrm>
            <a:prstGeom prst="rect">
              <a:avLst/>
            </a:prstGeom>
            <a:noFill/>
            <a:ln>
              <a:solidFill>
                <a:schemeClr val="tx1"/>
              </a:solidFill>
            </a:ln>
          </p:spPr>
          <p:txBody>
            <a:bodyPr wrap="square">
              <a:spAutoFit/>
            </a:bodyPr>
            <a:lstStyle/>
            <a:p>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r>
                <a:rPr lang="en-US" altLang="zh-CN" sz="2400" dirty="0">
                  <a:effectLst/>
                  <a:latin typeface="Calibri" panose="020F0502020204030204" pitchFamily="34" charset="0"/>
                  <a:ea typeface="宋体" panose="02010600030101010101" pitchFamily="2" charset="-122"/>
                  <a:cs typeface="Calibri" panose="020F0502020204030204" pitchFamily="34" charset="0"/>
                </a:rPr>
                <a:t>    -Open a credit card or debit card;</a:t>
              </a:r>
            </a:p>
            <a:p>
              <a:r>
                <a:rPr lang="en-US" altLang="zh-CN" sz="2400" dirty="0">
                  <a:latin typeface="Calibri" panose="020F0502020204030204" pitchFamily="34" charset="0"/>
                  <a:ea typeface="宋体" panose="02010600030101010101" pitchFamily="2" charset="-122"/>
                  <a:cs typeface="Calibri" panose="020F0502020204030204" pitchFamily="34" charset="0"/>
                </a:rPr>
                <a:t>    -Be careful with potential problems.</a:t>
              </a:r>
            </a:p>
          </p:txBody>
        </p:sp>
        <p:sp>
          <p:nvSpPr>
            <p:cNvPr id="37" name="圆角矩形 36"/>
            <p:cNvSpPr/>
            <p:nvPr/>
          </p:nvSpPr>
          <p:spPr>
            <a:xfrm>
              <a:off x="329609" y="1868330"/>
              <a:ext cx="8905975" cy="567321"/>
            </a:xfrm>
            <a:prstGeom prst="roundRect">
              <a:avLst>
                <a:gd name="adj" fmla="val 49881"/>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t>Rule 3: Monitor and Protect (4) __________.</a:t>
              </a:r>
              <a:endParaRPr lang="zh-CN" altLang="en-US" sz="2400" dirty="0"/>
            </a:p>
          </p:txBody>
        </p:sp>
      </p:grpSp>
      <p:grpSp>
        <p:nvGrpSpPr>
          <p:cNvPr id="38" name="组合 37"/>
          <p:cNvGrpSpPr/>
          <p:nvPr/>
        </p:nvGrpSpPr>
        <p:grpSpPr>
          <a:xfrm>
            <a:off x="843005" y="3374272"/>
            <a:ext cx="10447296" cy="1075626"/>
            <a:chOff x="90775" y="1868330"/>
            <a:chExt cx="10447296" cy="1075626"/>
          </a:xfrm>
        </p:grpSpPr>
        <p:sp>
          <p:nvSpPr>
            <p:cNvPr id="39" name="文本框 38">
              <a:extLst>
                <a:ext uri="{FF2B5EF4-FFF2-40B4-BE49-F238E27FC236}">
                  <a16:creationId xmlns:a16="http://schemas.microsoft.com/office/drawing/2014/main" id="{F5BD0282-3F5B-418F-A4CA-55D44B9FB975}"/>
                </a:ext>
              </a:extLst>
            </p:cNvPr>
            <p:cNvSpPr txBox="1"/>
            <p:nvPr/>
          </p:nvSpPr>
          <p:spPr>
            <a:xfrm>
              <a:off x="90775" y="2112959"/>
              <a:ext cx="10447296" cy="830997"/>
            </a:xfrm>
            <a:prstGeom prst="rect">
              <a:avLst/>
            </a:prstGeom>
            <a:noFill/>
            <a:ln>
              <a:solidFill>
                <a:schemeClr val="tx1"/>
              </a:solidFill>
            </a:ln>
          </p:spPr>
          <p:txBody>
            <a:bodyPr wrap="square">
              <a:spAutoFit/>
            </a:bodyPr>
            <a:lstStyle/>
            <a:p>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    -Save part of your income for (5) _____________________</a:t>
              </a:r>
              <a:r>
                <a:rPr lang="en-US" altLang="zh-CN" sz="2400" dirty="0">
                  <a:latin typeface="Calibri" panose="020F0502020204030204" pitchFamily="34" charset="0"/>
                  <a:ea typeface="宋体" panose="02010600030101010101" pitchFamily="2" charset="-122"/>
                  <a:cs typeface="Calibri" panose="020F0502020204030204" pitchFamily="34" charset="0"/>
                </a:rPr>
                <a:t>.</a:t>
              </a:r>
            </a:p>
          </p:txBody>
        </p:sp>
        <p:sp>
          <p:nvSpPr>
            <p:cNvPr id="40" name="圆角矩形 39"/>
            <p:cNvSpPr/>
            <p:nvPr/>
          </p:nvSpPr>
          <p:spPr>
            <a:xfrm>
              <a:off x="329609" y="1868330"/>
              <a:ext cx="8905975" cy="567321"/>
            </a:xfrm>
            <a:prstGeom prst="roundRect">
              <a:avLst>
                <a:gd name="adj" fmla="val 49881"/>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t>Rule 4: Save, save, save, save …</a:t>
              </a:r>
              <a:endParaRPr lang="zh-CN" altLang="en-US" sz="2400" dirty="0"/>
            </a:p>
          </p:txBody>
        </p:sp>
      </p:grpSp>
      <p:grpSp>
        <p:nvGrpSpPr>
          <p:cNvPr id="41" name="组合 40"/>
          <p:cNvGrpSpPr/>
          <p:nvPr/>
        </p:nvGrpSpPr>
        <p:grpSpPr>
          <a:xfrm>
            <a:off x="843005" y="4660489"/>
            <a:ext cx="10459996" cy="1444958"/>
            <a:chOff x="90775" y="1868330"/>
            <a:chExt cx="10459996" cy="1444958"/>
          </a:xfrm>
        </p:grpSpPr>
        <p:sp>
          <p:nvSpPr>
            <p:cNvPr id="42" name="文本框 41">
              <a:extLst>
                <a:ext uri="{FF2B5EF4-FFF2-40B4-BE49-F238E27FC236}">
                  <a16:creationId xmlns:a16="http://schemas.microsoft.com/office/drawing/2014/main" id="{F5BD0282-3F5B-418F-A4CA-55D44B9FB975}"/>
                </a:ext>
              </a:extLst>
            </p:cNvPr>
            <p:cNvSpPr txBox="1"/>
            <p:nvPr/>
          </p:nvSpPr>
          <p:spPr>
            <a:xfrm>
              <a:off x="90775" y="2112959"/>
              <a:ext cx="10459996" cy="1200329"/>
            </a:xfrm>
            <a:prstGeom prst="rect">
              <a:avLst/>
            </a:prstGeom>
            <a:noFill/>
            <a:ln>
              <a:solidFill>
                <a:schemeClr val="tx1"/>
              </a:solidFill>
            </a:ln>
          </p:spPr>
          <p:txBody>
            <a:bodyPr wrap="square">
              <a:spAutoFit/>
            </a:bodyPr>
            <a:lstStyle/>
            <a:p>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    -Think twice before you spend money;</a:t>
              </a:r>
            </a:p>
            <a:p>
              <a:r>
                <a:rPr lang="en-US" altLang="zh-CN" sz="2400" dirty="0">
                  <a:latin typeface="Calibri" panose="020F0502020204030204" pitchFamily="34" charset="0"/>
                  <a:cs typeface="Calibri" panose="020F0502020204030204" pitchFamily="34" charset="0"/>
                </a:rPr>
                <a:t>    -Share your expenses with others.</a:t>
              </a:r>
            </a:p>
          </p:txBody>
        </p:sp>
        <p:sp>
          <p:nvSpPr>
            <p:cNvPr id="49" name="圆角矩形 48"/>
            <p:cNvSpPr/>
            <p:nvPr/>
          </p:nvSpPr>
          <p:spPr>
            <a:xfrm>
              <a:off x="329609" y="1868330"/>
              <a:ext cx="8905975" cy="567321"/>
            </a:xfrm>
            <a:prstGeom prst="roundRect">
              <a:avLst>
                <a:gd name="adj" fmla="val 49881"/>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a:t>Rule 5: Live (6) ________ your means.</a:t>
              </a:r>
              <a:endParaRPr lang="zh-CN" altLang="en-US" sz="2400" dirty="0"/>
            </a:p>
          </p:txBody>
        </p:sp>
      </p:grpSp>
      <p:sp>
        <p:nvSpPr>
          <p:cNvPr id="50" name="文本框 49"/>
          <p:cNvSpPr txBox="1"/>
          <p:nvPr/>
        </p:nvSpPr>
        <p:spPr>
          <a:xfrm>
            <a:off x="5162686" y="1732623"/>
            <a:ext cx="1627762" cy="461665"/>
          </a:xfrm>
          <a:prstGeom prst="rect">
            <a:avLst/>
          </a:prstGeom>
          <a:noFill/>
        </p:spPr>
        <p:txBody>
          <a:bodyPr wrap="square" rtlCol="0">
            <a:spAutoFit/>
          </a:bodyPr>
          <a:lstStyle/>
          <a:p>
            <a:pPr algn="l"/>
            <a:r>
              <a:rPr lang="en-US" altLang="zh-CN" sz="2400" dirty="0">
                <a:solidFill>
                  <a:srgbClr val="C00000"/>
                </a:solidFill>
              </a:rPr>
              <a:t>your credit</a:t>
            </a:r>
            <a:endParaRPr lang="zh-CN" altLang="en-US" sz="2400" dirty="0">
              <a:solidFill>
                <a:srgbClr val="C00000"/>
              </a:solidFill>
            </a:endParaRPr>
          </a:p>
        </p:txBody>
      </p:sp>
      <p:sp>
        <p:nvSpPr>
          <p:cNvPr id="51" name="文本框 50"/>
          <p:cNvSpPr txBox="1"/>
          <p:nvPr/>
        </p:nvSpPr>
        <p:spPr>
          <a:xfrm>
            <a:off x="5304530" y="3932546"/>
            <a:ext cx="3106963" cy="461665"/>
          </a:xfrm>
          <a:prstGeom prst="rect">
            <a:avLst/>
          </a:prstGeom>
          <a:noFill/>
        </p:spPr>
        <p:txBody>
          <a:bodyPr wrap="square" rtlCol="0">
            <a:spAutoFit/>
          </a:bodyPr>
          <a:lstStyle/>
          <a:p>
            <a:pPr algn="l"/>
            <a:r>
              <a:rPr lang="en-US" altLang="zh-CN" sz="2400" dirty="0">
                <a:solidFill>
                  <a:srgbClr val="C00000"/>
                </a:solidFill>
              </a:rPr>
              <a:t>an unexpected expense</a:t>
            </a:r>
            <a:endParaRPr lang="zh-CN" altLang="en-US" sz="2400" dirty="0">
              <a:solidFill>
                <a:srgbClr val="C00000"/>
              </a:solidFill>
            </a:endParaRPr>
          </a:p>
        </p:txBody>
      </p:sp>
      <p:sp>
        <p:nvSpPr>
          <p:cNvPr id="52" name="文本框 51"/>
          <p:cNvSpPr txBox="1"/>
          <p:nvPr/>
        </p:nvSpPr>
        <p:spPr>
          <a:xfrm>
            <a:off x="3175001" y="4686684"/>
            <a:ext cx="1151105" cy="461665"/>
          </a:xfrm>
          <a:prstGeom prst="rect">
            <a:avLst/>
          </a:prstGeom>
          <a:noFill/>
        </p:spPr>
        <p:txBody>
          <a:bodyPr wrap="square" rtlCol="0">
            <a:spAutoFit/>
          </a:bodyPr>
          <a:lstStyle/>
          <a:p>
            <a:pPr algn="l"/>
            <a:r>
              <a:rPr lang="en-US" altLang="zh-CN" sz="2400" dirty="0">
                <a:solidFill>
                  <a:srgbClr val="C00000"/>
                </a:solidFill>
              </a:rPr>
              <a:t>below</a:t>
            </a:r>
            <a:endParaRPr lang="zh-CN" altLang="en-US" sz="2400" dirty="0">
              <a:solidFill>
                <a:srgbClr val="C00000"/>
              </a:solidFill>
            </a:endParaRPr>
          </a:p>
        </p:txBody>
      </p:sp>
    </p:spTree>
    <p:extLst>
      <p:ext uri="{BB962C8B-B14F-4D97-AF65-F5344CB8AC3E}">
        <p14:creationId xmlns:p14="http://schemas.microsoft.com/office/powerpoint/2010/main" val="48245106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latin typeface="Calibri" panose="020F0502020204030204" pitchFamily="34" charset="0"/>
                <a:ea typeface="宋体" panose="02010600030101010101" pitchFamily="2" charset="-122"/>
                <a:cs typeface="Calibri" panose="020F0502020204030204" pitchFamily="34" charset="0"/>
              </a:rPr>
              <a:t>Does Money Buy Happiness?</a:t>
            </a:r>
          </a:p>
          <a:p>
            <a:pPr algn="r"/>
            <a:r>
              <a:rPr lang="en-US" altLang="zh-CN" sz="2400" kern="100" dirty="0">
                <a:latin typeface="Calibri" panose="020F0502020204030204" pitchFamily="34" charset="0"/>
                <a:cs typeface="Calibri" panose="020F0502020204030204" pitchFamily="34" charset="0"/>
              </a:rPr>
              <a:t>David Myers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514853"/>
            <a:ext cx="10710547" cy="3416320"/>
          </a:xfrm>
          <a:prstGeom prst="rect">
            <a:avLst/>
          </a:prstGeom>
          <a:noFill/>
        </p:spPr>
        <p:txBody>
          <a:bodyPr wrap="square" rtlCol="0">
            <a:spAutoFit/>
          </a:bodyPr>
          <a:lstStyle/>
          <a:p>
            <a:pPr algn="just"/>
            <a:r>
              <a:rPr lang="en-US" altLang="zh-CN" sz="2400" dirty="0"/>
              <a:t>Has our happiness floated upward with the rising economic tide? Are we happier today than in 1940, when two out of five homes lacked a shower or tub? When heat often meant feeding wood or coal into a furnace? When 35 percent of homes had no toilet?</a:t>
            </a:r>
          </a:p>
          <a:p>
            <a:pPr algn="just"/>
            <a:r>
              <a:rPr lang="en-US" altLang="zh-CN" sz="2400" dirty="0"/>
              <a:t>Actually, we are not. Since 1957, the number of Americans who say they are “very happy” has declined from 35 to 32 percent. Meanwhile, the divorce rate has doubled, the teen suicide rate has nearly tripled, the violent crime rate has nearly quadrupled  (even after the recent decline), and more people than ever (especially teens and young adults) are depressed.</a:t>
            </a:r>
          </a:p>
        </p:txBody>
      </p:sp>
    </p:spTree>
    <p:extLst>
      <p:ext uri="{BB962C8B-B14F-4D97-AF65-F5344CB8AC3E}">
        <p14:creationId xmlns:p14="http://schemas.microsoft.com/office/powerpoint/2010/main" val="2409509301"/>
      </p:ext>
    </p:extLst>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latin typeface="Calibri" panose="020F0502020204030204" pitchFamily="34" charset="0"/>
                <a:ea typeface="宋体" panose="02010600030101010101" pitchFamily="2" charset="-122"/>
                <a:cs typeface="Calibri" panose="020F0502020204030204" pitchFamily="34" charset="0"/>
              </a:rPr>
              <a:t>Does Money Buy Happiness?</a:t>
            </a:r>
          </a:p>
          <a:p>
            <a:pPr algn="r"/>
            <a:r>
              <a:rPr lang="en-US" altLang="zh-CN" sz="2400" kern="100" dirty="0">
                <a:latin typeface="Calibri" panose="020F0502020204030204" pitchFamily="34" charset="0"/>
                <a:cs typeface="Calibri" panose="020F0502020204030204" pitchFamily="34" charset="0"/>
              </a:rPr>
              <a:t>David Myers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514853"/>
            <a:ext cx="10710547" cy="3416320"/>
          </a:xfrm>
          <a:prstGeom prst="rect">
            <a:avLst/>
          </a:prstGeom>
          <a:noFill/>
        </p:spPr>
        <p:txBody>
          <a:bodyPr wrap="square" rtlCol="0">
            <a:spAutoFit/>
          </a:bodyPr>
          <a:lstStyle/>
          <a:p>
            <a:pPr algn="just"/>
            <a:r>
              <a:rPr lang="en-US" altLang="zh-CN" sz="2400" dirty="0"/>
              <a:t>I call this soaring wealth and shrinking spirit “the American paradox.” More than ever, we have big houses and broken homes, high incomes and low morale, secured rights and diminished civility. We excel at making a living but often fail at making a life. We celebrate our prosperity but yearn for purpose. We cherish our freedom but long for connection. In an age of plenty, we feel spiritual hunger.</a:t>
            </a:r>
          </a:p>
          <a:p>
            <a:pPr algn="just"/>
            <a:r>
              <a:rPr lang="en-US" altLang="zh-CN" sz="2400" b="1" dirty="0"/>
              <a:t>Teaching Children Money Habits for Life </a:t>
            </a:r>
          </a:p>
          <a:p>
            <a:pPr algn="just"/>
            <a:r>
              <a:rPr lang="en-US" altLang="zh-CN" sz="2400" dirty="0"/>
              <a:t>The life-long benefits of teaching children good money habits make it well worth the effort. Children who are not taught these lessons pay the consequences for a life-time. </a:t>
            </a:r>
          </a:p>
        </p:txBody>
      </p:sp>
    </p:spTree>
    <p:extLst>
      <p:ext uri="{BB962C8B-B14F-4D97-AF65-F5344CB8AC3E}">
        <p14:creationId xmlns:p14="http://schemas.microsoft.com/office/powerpoint/2010/main" val="2877541615"/>
      </p:ext>
    </p:extLst>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latin typeface="Calibri" panose="020F0502020204030204" pitchFamily="34" charset="0"/>
                <a:ea typeface="宋体" panose="02010600030101010101" pitchFamily="2" charset="-122"/>
                <a:cs typeface="Calibri" panose="020F0502020204030204" pitchFamily="34" charset="0"/>
              </a:rPr>
              <a:t>Does Money Buy Happiness?</a:t>
            </a:r>
          </a:p>
          <a:p>
            <a:pPr algn="r"/>
            <a:r>
              <a:rPr lang="en-US" altLang="zh-CN" sz="2400" kern="100" dirty="0">
                <a:latin typeface="Calibri" panose="020F0502020204030204" pitchFamily="34" charset="0"/>
                <a:cs typeface="Calibri" panose="020F0502020204030204" pitchFamily="34" charset="0"/>
              </a:rPr>
              <a:t>David Myers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514853"/>
            <a:ext cx="10710547" cy="3416320"/>
          </a:xfrm>
          <a:prstGeom prst="rect">
            <a:avLst/>
          </a:prstGeom>
          <a:noFill/>
        </p:spPr>
        <p:txBody>
          <a:bodyPr wrap="square" rtlCol="0">
            <a:spAutoFit/>
          </a:bodyPr>
          <a:lstStyle/>
          <a:p>
            <a:pPr algn="just"/>
            <a:r>
              <a:rPr lang="en-US" altLang="zh-CN" sz="2400" dirty="0"/>
              <a:t>Some parents don’t teach children about money because they think they shouldn’t talk about money with children, don’t have the time, or think they don’t have enough money. Parents should take the time to teach children about money regardless of their income and should start when children are young.</a:t>
            </a:r>
          </a:p>
          <a:p>
            <a:pPr algn="just"/>
            <a:r>
              <a:rPr lang="en-US" altLang="zh-CN" sz="2400" dirty="0"/>
              <a:t>Most people have strong feelings and opinions about money, based on childhood experiences and the values and beliefs of their families. Most often, these experiences, values, and beliefs are different for each parent. It is vital for the healthy development of children that parents talk about these feelings and opinions and establish a consistent approach to teaching children about money.</a:t>
            </a:r>
          </a:p>
        </p:txBody>
      </p:sp>
    </p:spTree>
    <p:extLst>
      <p:ext uri="{BB962C8B-B14F-4D97-AF65-F5344CB8AC3E}">
        <p14:creationId xmlns:p14="http://schemas.microsoft.com/office/powerpoint/2010/main" val="3310073211"/>
      </p:ext>
    </p:extLst>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latin typeface="Calibri" panose="020F0502020204030204" pitchFamily="34" charset="0"/>
                <a:ea typeface="宋体" panose="02010600030101010101" pitchFamily="2" charset="-122"/>
                <a:cs typeface="Calibri" panose="020F0502020204030204" pitchFamily="34" charset="0"/>
              </a:rPr>
              <a:t>Does Money Buy Happiness?</a:t>
            </a:r>
          </a:p>
          <a:p>
            <a:pPr algn="r"/>
            <a:r>
              <a:rPr lang="en-US" altLang="zh-CN" sz="2400" kern="100" dirty="0">
                <a:latin typeface="Calibri" panose="020F0502020204030204" pitchFamily="34" charset="0"/>
                <a:cs typeface="Calibri" panose="020F0502020204030204" pitchFamily="34" charset="0"/>
              </a:rPr>
              <a:t>David Myers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514853"/>
            <a:ext cx="10710547" cy="3416320"/>
          </a:xfrm>
          <a:prstGeom prst="rect">
            <a:avLst/>
          </a:prstGeom>
          <a:noFill/>
        </p:spPr>
        <p:txBody>
          <a:bodyPr wrap="square" rtlCol="0">
            <a:spAutoFit/>
          </a:bodyPr>
          <a:lstStyle/>
          <a:p>
            <a:pPr algn="just"/>
            <a:r>
              <a:rPr lang="en-US" altLang="zh-CN" sz="2400" dirty="0"/>
              <a:t>Here are some guidelines parents can keep in mind as they begin the financial socialization of their children:</a:t>
            </a:r>
          </a:p>
          <a:p>
            <a:pPr algn="just"/>
            <a:r>
              <a:rPr lang="en-US" altLang="zh-CN" sz="2400" dirty="0"/>
              <a:t>• Guide and advise rather than direct and dictate how the child’s money should be used.</a:t>
            </a:r>
          </a:p>
          <a:p>
            <a:pPr algn="just"/>
            <a:r>
              <a:rPr lang="en-US" altLang="zh-CN" sz="2400" dirty="0"/>
              <a:t>• Encourage and praise the child rather than criticize and rebuke actions taken.</a:t>
            </a:r>
          </a:p>
          <a:p>
            <a:pPr algn="just"/>
            <a:r>
              <a:rPr lang="en-US" altLang="zh-CN" sz="2400" dirty="0"/>
              <a:t>• Allow children to learn by mistakes and by successes.</a:t>
            </a:r>
          </a:p>
          <a:p>
            <a:pPr algn="just"/>
            <a:r>
              <a:rPr lang="en-US" altLang="zh-CN" sz="2400" dirty="0"/>
              <a:t>• Be consistent while taking children’s differences into account.</a:t>
            </a:r>
          </a:p>
          <a:p>
            <a:pPr algn="just"/>
            <a:r>
              <a:rPr lang="en-US" altLang="zh-CN" sz="2400" dirty="0"/>
              <a:t>• Include all family members in money management discussions, decision making, and activities as appropriate for their age.</a:t>
            </a:r>
          </a:p>
        </p:txBody>
      </p:sp>
    </p:spTree>
    <p:extLst>
      <p:ext uri="{BB962C8B-B14F-4D97-AF65-F5344CB8AC3E}">
        <p14:creationId xmlns:p14="http://schemas.microsoft.com/office/powerpoint/2010/main" val="1322926498"/>
      </p:ext>
    </p:extLst>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latin typeface="Calibri" panose="020F0502020204030204" pitchFamily="34" charset="0"/>
                <a:ea typeface="宋体" panose="02010600030101010101" pitchFamily="2" charset="-122"/>
                <a:cs typeface="Calibri" panose="020F0502020204030204" pitchFamily="34" charset="0"/>
              </a:rPr>
              <a:t>Does Money Buy Happiness?</a:t>
            </a:r>
          </a:p>
          <a:p>
            <a:pPr algn="r"/>
            <a:r>
              <a:rPr lang="en-US" altLang="zh-CN" sz="2400" kern="100" dirty="0">
                <a:latin typeface="Calibri" panose="020F0502020204030204" pitchFamily="34" charset="0"/>
                <a:cs typeface="Calibri" panose="020F0502020204030204" pitchFamily="34" charset="0"/>
              </a:rPr>
              <a:t>David Myers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514853"/>
            <a:ext cx="10710547" cy="3046988"/>
          </a:xfrm>
          <a:prstGeom prst="rect">
            <a:avLst/>
          </a:prstGeom>
          <a:noFill/>
        </p:spPr>
        <p:txBody>
          <a:bodyPr wrap="square" rtlCol="0">
            <a:spAutoFit/>
          </a:bodyPr>
          <a:lstStyle/>
          <a:p>
            <a:pPr algn="just"/>
            <a:r>
              <a:rPr lang="en-US" altLang="zh-CN" sz="2400" dirty="0"/>
              <a:t>• Explain to children what they can and cannot do and the consequences of violating the limits.</a:t>
            </a:r>
          </a:p>
          <a:p>
            <a:pPr algn="just"/>
            <a:r>
              <a:rPr lang="en-US" altLang="zh-CN" sz="2400" dirty="0"/>
              <a:t>• As children get older increasingly, include them in discussions of limits and consequences.</a:t>
            </a:r>
          </a:p>
          <a:p>
            <a:pPr algn="just"/>
            <a:r>
              <a:rPr lang="en-US" altLang="zh-CN" sz="2400" dirty="0"/>
              <a:t>• Expect all family members to perform unpaid, routine household chores based on their abilities.</a:t>
            </a:r>
          </a:p>
          <a:p>
            <a:pPr algn="just"/>
            <a:r>
              <a:rPr lang="en-US" altLang="zh-CN" sz="2400" dirty="0"/>
              <a:t>• Express your desire to have things you can’t afford. Children need to know that parents say “no” to themselves, too.</a:t>
            </a:r>
          </a:p>
        </p:txBody>
      </p:sp>
      <p:sp>
        <p:nvSpPr>
          <p:cNvPr id="22" name="动作按钮: 转到主页 5">
            <a:hlinkClick r:id="rId3" action="ppaction://hlinksldjump" highlightClick="1"/>
            <a:extLst>
              <a:ext uri="{FF2B5EF4-FFF2-40B4-BE49-F238E27FC236}">
                <a16:creationId xmlns:a16="http://schemas.microsoft.com/office/drawing/2014/main" id="{111D4335-42C0-4FFF-906F-4C1A6E226922}"/>
              </a:ext>
            </a:extLst>
          </p:cNvPr>
          <p:cNvSpPr/>
          <p:nvPr/>
        </p:nvSpPr>
        <p:spPr>
          <a:xfrm>
            <a:off x="10570608" y="5766642"/>
            <a:ext cx="705678"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014758"/>
      </p:ext>
    </p:extLst>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062487" y="1481629"/>
            <a:ext cx="7836194" cy="523220"/>
          </a:xfrm>
          <a:prstGeom prst="rect">
            <a:avLst/>
          </a:prstGeom>
          <a:solidFill>
            <a:schemeClr val="bg2"/>
          </a:solidFill>
          <a:effectLst/>
        </p:spPr>
        <p:style>
          <a:lnRef idx="0">
            <a:scrgbClr r="0" g="0" b="0"/>
          </a:lnRef>
          <a:fillRef idx="1002">
            <a:schemeClr val="lt2"/>
          </a:fillRef>
          <a:effectRef idx="0">
            <a:scrgbClr r="0" g="0" b="0"/>
          </a:effectRef>
          <a:fontRef idx="major"/>
        </p:style>
        <p:txBody>
          <a:bodyPr wrap="square" rtlCol="0">
            <a:spAutoFit/>
          </a:bodyPr>
          <a:lstStyle/>
          <a:p>
            <a:r>
              <a:rPr lang="en-US" altLang="zh-CN" sz="2800" dirty="0">
                <a:latin typeface="Calibri" panose="020F0502020204030204" pitchFamily="34" charset="0"/>
                <a:cs typeface="Calibri" panose="020F0502020204030204" pitchFamily="34" charset="0"/>
              </a:rPr>
              <a:t>Whatever Happened to Personal Finance 101?                                                         </a:t>
            </a:r>
            <a:endParaRPr lang="zh-CN" altLang="en-US" sz="2400" i="1" dirty="0">
              <a:latin typeface="Bodoni MT Condensed" panose="02070606080606020203" pitchFamily="18" charset="0"/>
              <a:cs typeface="Calibri" panose="020F0502020204030204" pitchFamily="34" charset="0"/>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graphicFrame>
        <p:nvGraphicFramePr>
          <p:cNvPr id="11" name="图示 10"/>
          <p:cNvGraphicFramePr/>
          <p:nvPr>
            <p:extLst>
              <p:ext uri="{D42A27DB-BD31-4B8C-83A1-F6EECF244321}">
                <p14:modId xmlns:p14="http://schemas.microsoft.com/office/powerpoint/2010/main" val="1203846851"/>
              </p:ext>
            </p:extLst>
          </p:nvPr>
        </p:nvGraphicFramePr>
        <p:xfrm>
          <a:off x="897310" y="2369111"/>
          <a:ext cx="6075045" cy="35566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页脚占位符 2"/>
          <p:cNvSpPr>
            <a:spLocks noGrp="1"/>
          </p:cNvSpPr>
          <p:nvPr/>
        </p:nvSpPr>
        <p:spPr>
          <a:xfrm>
            <a:off x="3686185" y="64597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7"/>
            <a:stretch>
              <a:fillRect/>
            </a:stretch>
          </p:blipFill>
          <p:spPr>
            <a:xfrm>
              <a:off x="1635" y="568"/>
              <a:ext cx="1538" cy="1537"/>
            </a:xfrm>
            <a:prstGeom prst="rect">
              <a:avLst/>
            </a:prstGeom>
            <a:noFill/>
            <a:ln w="9525">
              <a:noFill/>
            </a:ln>
          </p:spPr>
        </p:pic>
      </p:grpSp>
      <p:pic>
        <p:nvPicPr>
          <p:cNvPr id="24" name="图片 23">
            <a:extLst>
              <a:ext uri="{FF2B5EF4-FFF2-40B4-BE49-F238E27FC236}">
                <a16:creationId xmlns:a16="http://schemas.microsoft.com/office/drawing/2014/main" id="{8208BAA8-4A96-4DE5-B6D8-A76793DB12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237196" y="2630040"/>
            <a:ext cx="4184689" cy="3147383"/>
          </a:xfrm>
          <a:prstGeom prst="rect">
            <a:avLst/>
          </a:prstGeom>
        </p:spPr>
      </p:pic>
    </p:spTree>
    <p:extLst>
      <p:ext uri="{BB962C8B-B14F-4D97-AF65-F5344CB8AC3E}">
        <p14:creationId xmlns:p14="http://schemas.microsoft.com/office/powerpoint/2010/main" val="3303220446"/>
      </p:ext>
    </p:extLst>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0993666" cy="3460434"/>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457200" indent="-457200" algn="just">
              <a:lnSpc>
                <a:spcPct val="114000"/>
              </a:lnSpc>
              <a:buFontTx/>
              <a:buAutoNum type="arabicPeriod"/>
            </a:pPr>
            <a:r>
              <a:rPr lang="en-US" altLang="zh-CN" sz="2400" kern="100" dirty="0">
                <a:latin typeface="Calibri" panose="020F0502020204030204" pitchFamily="34" charset="0"/>
                <a:cs typeface="Calibri" panose="020F0502020204030204" pitchFamily="34" charset="0"/>
              </a:rPr>
              <a:t>What is the author’s purpose of mentioning state capitals, the multiplication tables and the periodic table at the beginning of the text? _______.</a:t>
            </a:r>
          </a:p>
          <a:p>
            <a:pPr marL="457200" indent="-457200" algn="just">
              <a:lnSpc>
                <a:spcPct val="114000"/>
              </a:lnSpc>
              <a:buAutoNum type="alphaUcPeriod"/>
            </a:pPr>
            <a:r>
              <a:rPr lang="en-US" altLang="zh-CN" sz="2400" kern="100" dirty="0">
                <a:latin typeface="Calibri" panose="020F0502020204030204" pitchFamily="34" charset="0"/>
                <a:cs typeface="Calibri" panose="020F0502020204030204" pitchFamily="34" charset="0"/>
              </a:rPr>
              <a:t>To show that these subjects are important for primary and high school students. </a:t>
            </a:r>
          </a:p>
          <a:p>
            <a:pPr marL="457200" indent="-457200" algn="just">
              <a:lnSpc>
                <a:spcPct val="114000"/>
              </a:lnSpc>
              <a:buAutoNum type="alphaUcPeriod"/>
            </a:pPr>
            <a:r>
              <a:rPr lang="en-US" altLang="zh-CN" sz="2400" kern="100" dirty="0">
                <a:latin typeface="Calibri" panose="020F0502020204030204" pitchFamily="34" charset="0"/>
                <a:cs typeface="Calibri" panose="020F0502020204030204" pitchFamily="34" charset="0"/>
              </a:rPr>
              <a:t>To suggest that these subjects must be learnt again in college.</a:t>
            </a:r>
          </a:p>
          <a:p>
            <a:pPr algn="just">
              <a:lnSpc>
                <a:spcPct val="114000"/>
              </a:lnSpc>
            </a:pPr>
            <a:r>
              <a:rPr lang="en-US" altLang="zh-CN" sz="2400" kern="100" dirty="0">
                <a:latin typeface="Calibri" panose="020F0502020204030204" pitchFamily="34" charset="0"/>
                <a:cs typeface="Calibri" panose="020F0502020204030204" pitchFamily="34" charset="0"/>
              </a:rPr>
              <a:t>C.   To indicate that schools do not pay enough attention to the personal finance course. </a:t>
            </a:r>
          </a:p>
          <a:p>
            <a:pPr algn="just">
              <a:lnSpc>
                <a:spcPct val="114000"/>
              </a:lnSpc>
            </a:pPr>
            <a:r>
              <a:rPr lang="en-US" altLang="zh-CN" sz="2400" kern="100" dirty="0">
                <a:latin typeface="Calibri" panose="020F0502020204030204" pitchFamily="34" charset="0"/>
                <a:cs typeface="Calibri" panose="020F0502020204030204" pitchFamily="34" charset="0"/>
              </a:rPr>
              <a:t>D.  To prove that personal finance is not so useful as these subjects for college students.</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7" name="文本框 26">
            <a:extLst>
              <a:ext uri="{FF2B5EF4-FFF2-40B4-BE49-F238E27FC236}">
                <a16:creationId xmlns:a16="http://schemas.microsoft.com/office/drawing/2014/main" id="{51BFFC4B-9E4B-408E-9E76-DDBBA19A688C}"/>
              </a:ext>
            </a:extLst>
          </p:cNvPr>
          <p:cNvSpPr txBox="1"/>
          <p:nvPr/>
        </p:nvSpPr>
        <p:spPr>
          <a:xfrm>
            <a:off x="7879153" y="3194511"/>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C</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59860372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0993666" cy="3460434"/>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457200" indent="-457200" algn="just">
              <a:lnSpc>
                <a:spcPct val="114000"/>
              </a:lnSpc>
              <a:buFontTx/>
              <a:buAutoNum type="arabicPeriod" startAt="2"/>
            </a:pPr>
            <a:r>
              <a:rPr lang="en-US" altLang="zh-CN" sz="2400" kern="100" dirty="0">
                <a:latin typeface="Calibri" panose="020F0502020204030204" pitchFamily="34" charset="0"/>
                <a:cs typeface="Calibri" panose="020F0502020204030204" pitchFamily="34" charset="0"/>
              </a:rPr>
              <a:t>What information is obtained by a recent survey about American high school seniors? _______.</a:t>
            </a:r>
          </a:p>
          <a:p>
            <a:pPr algn="just">
              <a:lnSpc>
                <a:spcPct val="114000"/>
              </a:lnSpc>
            </a:pPr>
            <a:r>
              <a:rPr lang="en-US" altLang="zh-CN" sz="2400" kern="100" dirty="0">
                <a:latin typeface="Calibri" panose="020F0502020204030204" pitchFamily="34" charset="0"/>
                <a:cs typeface="Calibri" panose="020F0502020204030204" pitchFamily="34" charset="0"/>
              </a:rPr>
              <a:t>A. Their knowledge about personal finance is limited and not right.</a:t>
            </a:r>
          </a:p>
          <a:p>
            <a:pPr algn="just">
              <a:lnSpc>
                <a:spcPct val="114000"/>
              </a:lnSpc>
            </a:pPr>
            <a:r>
              <a:rPr lang="en-US" altLang="zh-CN" sz="2400" kern="100" dirty="0">
                <a:latin typeface="Calibri" panose="020F0502020204030204" pitchFamily="34" charset="0"/>
                <a:cs typeface="Calibri" panose="020F0502020204030204" pitchFamily="34" charset="0"/>
              </a:rPr>
              <a:t>B. Their lack of knowledge has shocked college professors.</a:t>
            </a:r>
          </a:p>
          <a:p>
            <a:pPr algn="just">
              <a:lnSpc>
                <a:spcPct val="114000"/>
              </a:lnSpc>
            </a:pPr>
            <a:r>
              <a:rPr lang="en-US" altLang="zh-CN" sz="2400" kern="100" dirty="0">
                <a:latin typeface="Calibri" panose="020F0502020204030204" pitchFamily="34" charset="0"/>
                <a:cs typeface="Calibri" panose="020F0502020204030204" pitchFamily="34" charset="0"/>
              </a:rPr>
              <a:t>C. They have enough knowledge to believe in U.S. Savings Bonds.</a:t>
            </a:r>
          </a:p>
          <a:p>
            <a:pPr algn="just">
              <a:lnSpc>
                <a:spcPct val="114000"/>
              </a:lnSpc>
            </a:pPr>
            <a:r>
              <a:rPr lang="en-US" altLang="zh-CN" sz="2400" kern="100" dirty="0">
                <a:latin typeface="Calibri" panose="020F0502020204030204" pitchFamily="34" charset="0"/>
                <a:cs typeface="Calibri" panose="020F0502020204030204" pitchFamily="34" charset="0"/>
              </a:rPr>
              <a:t>D. Most of them think it the best way to create a bank account to earn interest.</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8" name="文本框 17">
            <a:extLst>
              <a:ext uri="{FF2B5EF4-FFF2-40B4-BE49-F238E27FC236}">
                <a16:creationId xmlns:a16="http://schemas.microsoft.com/office/drawing/2014/main" id="{F8175CB9-43A4-44EE-92C9-C1B75C649CC4}"/>
              </a:ext>
            </a:extLst>
          </p:cNvPr>
          <p:cNvSpPr txBox="1"/>
          <p:nvPr/>
        </p:nvSpPr>
        <p:spPr>
          <a:xfrm>
            <a:off x="2677190" y="3174137"/>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A</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95095036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0993666" cy="3519681"/>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3.	Which of the following statements is CORRECT based on the text? </a:t>
            </a:r>
            <a:r>
              <a:rPr lang="en-US" altLang="zh-CN" sz="2400" kern="100" dirty="0">
                <a:latin typeface="Calibri" panose="020F0502020204030204" pitchFamily="34" charset="0"/>
                <a:cs typeface="Calibri" panose="020F0502020204030204" pitchFamily="34" charset="0"/>
              </a:rPr>
              <a:t>_______.</a:t>
            </a:r>
            <a:endParaRPr lang="en-US"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A. American schools do not accept the blame when they are criticized for students’ financial ignorance.</a:t>
            </a:r>
          </a:p>
          <a:p>
            <a:r>
              <a:rPr lang="en-US" altLang="zh-CN" sz="2400" dirty="0">
                <a:latin typeface="Calibri" panose="020F0502020204030204" pitchFamily="34" charset="0"/>
                <a:cs typeface="Calibri" panose="020F0502020204030204" pitchFamily="34" charset="0"/>
              </a:rPr>
              <a:t>B. The education curriculum should be responsible for the financial ignorance.</a:t>
            </a:r>
          </a:p>
          <a:p>
            <a:r>
              <a:rPr lang="en-US" altLang="zh-CN" sz="2400" dirty="0">
                <a:latin typeface="Calibri" panose="020F0502020204030204" pitchFamily="34" charset="0"/>
                <a:cs typeface="Calibri" panose="020F0502020204030204" pitchFamily="34" charset="0"/>
              </a:rPr>
              <a:t>C. Both schools and parents are free from the responsibility of personal finance education. </a:t>
            </a:r>
          </a:p>
          <a:p>
            <a:r>
              <a:rPr lang="en-US" altLang="zh-CN" sz="2400" dirty="0">
                <a:latin typeface="Calibri" panose="020F0502020204030204" pitchFamily="34" charset="0"/>
                <a:cs typeface="Calibri" panose="020F0502020204030204" pitchFamily="34" charset="0"/>
              </a:rPr>
              <a:t>D. Parents are the main cause of children’s lack of knowledge in personal finance.</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a16="http://schemas.microsoft.com/office/drawing/2014/main" id="{4CA22323-00FD-445D-95FE-EFFCAE89C58F}"/>
              </a:ext>
            </a:extLst>
          </p:cNvPr>
          <p:cNvSpPr txBox="1"/>
          <p:nvPr/>
        </p:nvSpPr>
        <p:spPr>
          <a:xfrm>
            <a:off x="9720698" y="2749089"/>
            <a:ext cx="389850"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B</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19185612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0993666" cy="3889013"/>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p>
          <a:p>
            <a:pPr>
              <a:lnSpc>
                <a:spcPct val="114000"/>
              </a:lnSpc>
            </a:pPr>
            <a:endParaRPr lang="en-US" altLang="zh-CN" sz="2400" i="1" dirty="0">
              <a:solidFill>
                <a:srgbClr val="0070C0"/>
              </a:solidFill>
              <a:latin typeface="Calibri" panose="020F0502020204030204" pitchFamily="34" charset="0"/>
              <a:cs typeface="Calibri" panose="020F0502020204030204" pitchFamily="34" charset="0"/>
            </a:endParaRPr>
          </a:p>
          <a:p>
            <a:pPr marL="457200" indent="-457200">
              <a:buFontTx/>
              <a:buAutoNum type="arabicPeriod" startAt="4"/>
            </a:pPr>
            <a:r>
              <a:rPr lang="en-US" altLang="zh-CN" sz="2400" dirty="0">
                <a:latin typeface="Calibri" panose="020F0502020204030204" pitchFamily="34" charset="0"/>
                <a:cs typeface="Calibri" panose="020F0502020204030204" pitchFamily="34" charset="0"/>
              </a:rPr>
              <a:t>What does “financial illiteracy” mean in Paragraph 7? </a:t>
            </a:r>
            <a:r>
              <a:rPr lang="en-US" altLang="zh-CN" sz="2400" kern="100" dirty="0">
                <a:latin typeface="Calibri" panose="020F0502020204030204" pitchFamily="34" charset="0"/>
                <a:cs typeface="Calibri" panose="020F0502020204030204" pitchFamily="34" charset="0"/>
              </a:rPr>
              <a:t>_______.</a:t>
            </a:r>
            <a:endParaRPr lang="en-US"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A. People’s lack of knowledge in dealing with personal finance.</a:t>
            </a:r>
          </a:p>
          <a:p>
            <a:r>
              <a:rPr lang="en-US" altLang="zh-CN" sz="2400" dirty="0">
                <a:latin typeface="Calibri" panose="020F0502020204030204" pitchFamily="34" charset="0"/>
                <a:cs typeface="Calibri" panose="020F0502020204030204" pitchFamily="34" charset="0"/>
              </a:rPr>
              <a:t>B. The obstacles that students meet when learning finance. </a:t>
            </a:r>
          </a:p>
          <a:p>
            <a:r>
              <a:rPr lang="en-US" altLang="zh-CN" sz="2400" dirty="0">
                <a:latin typeface="Calibri" panose="020F0502020204030204" pitchFamily="34" charset="0"/>
                <a:cs typeface="Calibri" panose="020F0502020204030204" pitchFamily="34" charset="0"/>
              </a:rPr>
              <a:t>C. The lack of attention to financial education in college.</a:t>
            </a:r>
          </a:p>
          <a:p>
            <a:r>
              <a:rPr lang="en-US" altLang="zh-CN" sz="2400" dirty="0">
                <a:latin typeface="Calibri" panose="020F0502020204030204" pitchFamily="34" charset="0"/>
                <a:cs typeface="Calibri" panose="020F0502020204030204" pitchFamily="34" charset="0"/>
              </a:rPr>
              <a:t>D. The country’s lack of confidence in financial education.</a:t>
            </a:r>
          </a:p>
          <a:p>
            <a:endParaRPr lang="en-US" altLang="zh-CN" sz="2400" dirty="0">
              <a:latin typeface="Calibri" panose="020F0502020204030204" pitchFamily="34" charset="0"/>
              <a:cs typeface="Calibri" panose="020F0502020204030204" pitchFamily="34" charset="0"/>
            </a:endParaRPr>
          </a:p>
          <a:p>
            <a:pPr marL="457200" indent="-457200">
              <a:buFontTx/>
              <a:buAutoNum type="arabicPeriod" startAt="5"/>
            </a:pPr>
            <a:r>
              <a:rPr lang="en-US" altLang="zh-CN" sz="2400" dirty="0">
                <a:latin typeface="Calibri" panose="020F0502020204030204" pitchFamily="34" charset="0"/>
                <a:cs typeface="Calibri" panose="020F0502020204030204" pitchFamily="34" charset="0"/>
              </a:rPr>
              <a:t>What is the author’s attitude toward financial education in the USA?</a:t>
            </a:r>
            <a:r>
              <a:rPr lang="en-US" altLang="zh-CN" sz="2400" kern="100" dirty="0">
                <a:latin typeface="Calibri" panose="020F0502020204030204" pitchFamily="34" charset="0"/>
                <a:cs typeface="Calibri" panose="020F0502020204030204" pitchFamily="34" charset="0"/>
              </a:rPr>
              <a:t> _______.</a:t>
            </a:r>
            <a:r>
              <a:rPr lang="en-US" altLang="zh-CN" sz="2400" dirty="0">
                <a:latin typeface="Calibri" panose="020F0502020204030204" pitchFamily="34" charset="0"/>
                <a:cs typeface="Calibri" panose="020F0502020204030204" pitchFamily="34" charset="0"/>
              </a:rPr>
              <a:t>        </a:t>
            </a:r>
          </a:p>
          <a:p>
            <a:r>
              <a:rPr lang="en-US" altLang="zh-CN" sz="2400" dirty="0">
                <a:latin typeface="Calibri" panose="020F0502020204030204" pitchFamily="34" charset="0"/>
                <a:cs typeface="Calibri" panose="020F0502020204030204" pitchFamily="34" charset="0"/>
              </a:rPr>
              <a:t>A. Depressed.    B. Nonchalant.   C. Radical.    D. Optimistic.</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8" name="文本框 17">
            <a:extLst>
              <a:ext uri="{FF2B5EF4-FFF2-40B4-BE49-F238E27FC236}">
                <a16:creationId xmlns:a16="http://schemas.microsoft.com/office/drawing/2014/main" id="{156B5336-3C5B-4B9C-B2C1-9E84E81AE23E}"/>
              </a:ext>
            </a:extLst>
          </p:cNvPr>
          <p:cNvSpPr txBox="1"/>
          <p:nvPr/>
        </p:nvSpPr>
        <p:spPr>
          <a:xfrm>
            <a:off x="8193639" y="2748835"/>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A</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26" name="文本框 25">
            <a:extLst>
              <a:ext uri="{FF2B5EF4-FFF2-40B4-BE49-F238E27FC236}">
                <a16:creationId xmlns:a16="http://schemas.microsoft.com/office/drawing/2014/main" id="{FF62C866-AC34-41E6-836C-2ABDCFCDB3BF}"/>
              </a:ext>
            </a:extLst>
          </p:cNvPr>
          <p:cNvSpPr txBox="1"/>
          <p:nvPr/>
        </p:nvSpPr>
        <p:spPr>
          <a:xfrm>
            <a:off x="10050837" y="4938846"/>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D</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35469728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2480" y="1783080"/>
            <a:ext cx="10114280"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2. Now examine your personal finance. What do you think of those rules? </a:t>
            </a:r>
          </a:p>
          <a:p>
            <a:r>
              <a:rPr lang="en-US" altLang="zh-CN" sz="2400" i="1" dirty="0">
                <a:solidFill>
                  <a:srgbClr val="0070C0"/>
                </a:solidFill>
                <a:latin typeface="Calibri" panose="020F0502020204030204" pitchFamily="34" charset="0"/>
                <a:cs typeface="Calibri" panose="020F0502020204030204" pitchFamily="34" charset="0"/>
              </a:rPr>
              <a:t>Do you follow them in your daily life? </a:t>
            </a:r>
            <a:r>
              <a:rPr lang="en-US" altLang="zh-CN" sz="2400" i="1" kern="1800" dirty="0">
                <a:solidFill>
                  <a:srgbClr val="0070C0"/>
                </a:solidFill>
                <a:latin typeface="Calibri" panose="020F0502020204030204" pitchFamily="34" charset="0"/>
                <a:cs typeface="Calibri" panose="020F0502020204030204" pitchFamily="34" charset="0"/>
              </a:rPr>
              <a:t>Discuss with your peers. </a:t>
            </a:r>
            <a:endParaRPr lang="zh-CN"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012759" y="3522183"/>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a:spLocks noChangeArrowheads="1"/>
          </p:cNvSpPr>
          <p:nvPr/>
        </p:nvSpPr>
        <p:spPr bwMode="auto">
          <a:xfrm>
            <a:off x="1533377" y="3522183"/>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11" name="动作按钮: 转到主页 10">
            <a:hlinkClick r:id="rId3" action="ppaction://hlinksldjump" highlightClick="1"/>
          </p:cNvPr>
          <p:cNvSpPr/>
          <p:nvPr/>
        </p:nvSpPr>
        <p:spPr>
          <a:xfrm>
            <a:off x="10828846" y="5615609"/>
            <a:ext cx="705678"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脚占位符 2"/>
          <p:cNvSpPr>
            <a:spLocks noGrp="1"/>
          </p:cNvSpPr>
          <p:nvPr>
            <p:ph type="ftr" sz="quarter" idx="4294967295"/>
          </p:nvPr>
        </p:nvSpPr>
        <p:spPr>
          <a:xfrm>
            <a:off x="3686185" y="6459785"/>
            <a:ext cx="4822804" cy="365125"/>
          </a:xfrm>
          <a:prstGeom prst="rect">
            <a:avLst/>
          </a:prstGeom>
        </p:spPr>
        <p:txBody>
          <a:bodyPr/>
          <a:lstStyle/>
          <a:p>
            <a:r>
              <a:rPr lang="zh-CN" altLang="en-US"/>
              <a:t>华东师范大学出版社</a:t>
            </a:r>
          </a:p>
        </p:txBody>
      </p:sp>
      <p:sp>
        <p:nvSpPr>
          <p:cNvPr id="4" name="矩形 3"/>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20" name="组合 19"/>
          <p:cNvGrpSpPr/>
          <p:nvPr/>
        </p:nvGrpSpPr>
        <p:grpSpPr>
          <a:xfrm>
            <a:off x="867550" y="283464"/>
            <a:ext cx="1179420" cy="1051559"/>
            <a:chOff x="1313" y="323"/>
            <a:chExt cx="2280" cy="2032"/>
          </a:xfrm>
        </p:grpSpPr>
        <p:grpSp>
          <p:nvGrpSpPr>
            <p:cNvPr id="21"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778086"/>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14000"/>
              </a:lnSpc>
            </a:pPr>
            <a:r>
              <a:rPr lang="en-US" altLang="zh-CN" sz="2400" dirty="0">
                <a:latin typeface="Calibri" panose="020F0502020204030204" pitchFamily="34" charset="0"/>
                <a:cs typeface="Calibri" panose="020F0502020204030204" pitchFamily="34" charset="0"/>
              </a:rPr>
              <a:t>1. 	When you’re in school, learning the state capitals, the </a:t>
            </a:r>
            <a:r>
              <a:rPr lang="en-US" altLang="zh-CN" sz="2400" dirty="0">
                <a:solidFill>
                  <a:srgbClr val="C00000"/>
                </a:solidFill>
                <a:latin typeface="Calibri" panose="020F0502020204030204" pitchFamily="34" charset="0"/>
                <a:cs typeface="Calibri" panose="020F0502020204030204" pitchFamily="34" charset="0"/>
              </a:rPr>
              <a:t>multiplication tables</a:t>
            </a:r>
            <a:r>
              <a:rPr lang="en-US" altLang="zh-CN" sz="2400" dirty="0">
                <a:latin typeface="Calibri" panose="020F0502020204030204" pitchFamily="34" charset="0"/>
                <a:cs typeface="Calibri" panose="020F0502020204030204" pitchFamily="34" charset="0"/>
              </a:rPr>
              <a:t>, and the </a:t>
            </a:r>
            <a:r>
              <a:rPr lang="en-US" altLang="zh-CN" sz="2400" dirty="0">
                <a:solidFill>
                  <a:srgbClr val="C00000"/>
                </a:solidFill>
                <a:latin typeface="Calibri" panose="020F0502020204030204" pitchFamily="34" charset="0"/>
                <a:cs typeface="Calibri" panose="020F0502020204030204" pitchFamily="34" charset="0"/>
              </a:rPr>
              <a:t>periodic table </a:t>
            </a:r>
            <a:r>
              <a:rPr lang="en-US" altLang="zh-CN" sz="2400" dirty="0">
                <a:latin typeface="Calibri" panose="020F0502020204030204" pitchFamily="34" charset="0"/>
                <a:cs typeface="Calibri" panose="020F0502020204030204" pitchFamily="34" charset="0"/>
              </a:rPr>
              <a:t>is important business. (Para 1)</a:t>
            </a:r>
          </a:p>
          <a:p>
            <a:pPr>
              <a:lnSpc>
                <a:spcPct val="114000"/>
              </a:lnSpc>
            </a:pPr>
            <a:r>
              <a:rPr lang="en-US" altLang="zh-CN" sz="2400" dirty="0">
                <a:solidFill>
                  <a:srgbClr val="C00000"/>
                </a:solidFill>
                <a:latin typeface="Calibri" panose="020F0502020204030204" pitchFamily="34" charset="0"/>
                <a:cs typeface="Calibri" panose="020F0502020204030204" pitchFamily="34" charset="0"/>
              </a:rPr>
              <a:t>multiplication table:</a:t>
            </a:r>
            <a:r>
              <a:rPr lang="en-US" altLang="zh-CN" sz="2400" dirty="0">
                <a:latin typeface="Calibri" panose="020F0502020204030204" pitchFamily="34" charset="0"/>
                <a:cs typeface="Calibri" panose="020F0502020204030204" pitchFamily="34" charset="0"/>
              </a:rPr>
              <a:t> a chart used as an aid in memorization, which lists the products of certain numbers multiplied together</a:t>
            </a:r>
          </a:p>
          <a:p>
            <a:pPr>
              <a:lnSpc>
                <a:spcPct val="114000"/>
              </a:lnSpc>
            </a:pPr>
            <a:r>
              <a:rPr lang="en-US" altLang="zh-CN" sz="2400" dirty="0">
                <a:solidFill>
                  <a:srgbClr val="C00000"/>
                </a:solidFill>
                <a:latin typeface="Calibri" panose="020F0502020204030204" pitchFamily="34" charset="0"/>
                <a:cs typeface="Calibri" panose="020F0502020204030204" pitchFamily="34" charset="0"/>
              </a:rPr>
              <a:t>periodic table:</a:t>
            </a:r>
            <a:r>
              <a:rPr lang="en-US" altLang="zh-CN" sz="2400" dirty="0">
                <a:latin typeface="Calibri" panose="020F0502020204030204" pitchFamily="34" charset="0"/>
                <a:cs typeface="Calibri" panose="020F0502020204030204" pitchFamily="34" charset="0"/>
              </a:rPr>
              <a:t> a chart of the arrangement of the chemical elements according to their atomic numbers so that elements with similar properties are in the same column</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57757990"/>
      </p:ext>
    </p:extLst>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86039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2.	I can still see my third-grade teacher with those flash cards, </a:t>
            </a:r>
            <a:r>
              <a:rPr lang="en-US" altLang="zh-CN" sz="2400" dirty="0">
                <a:solidFill>
                  <a:srgbClr val="C00000"/>
                </a:solidFill>
                <a:latin typeface="Calibri" panose="020F0502020204030204" pitchFamily="34" charset="0"/>
                <a:cs typeface="Calibri" panose="020F0502020204030204" pitchFamily="34" charset="0"/>
              </a:rPr>
              <a:t>running through</a:t>
            </a:r>
            <a:r>
              <a:rPr lang="en-US" altLang="zh-CN" sz="2400" dirty="0">
                <a:latin typeface="Calibri" panose="020F0502020204030204" pitchFamily="34" charset="0"/>
                <a:cs typeface="Calibri" panose="020F0502020204030204" pitchFamily="34" charset="0"/>
              </a:rPr>
              <a:t> the six tables. (Para 1)</a:t>
            </a:r>
          </a:p>
          <a:p>
            <a:pPr>
              <a:lnSpc>
                <a:spcPct val="114000"/>
              </a:lnSpc>
            </a:pPr>
            <a:r>
              <a:rPr lang="en-US" altLang="zh-CN" sz="2400" dirty="0">
                <a:solidFill>
                  <a:srgbClr val="C00000"/>
                </a:solidFill>
                <a:latin typeface="Calibri" panose="020F0502020204030204" pitchFamily="34" charset="0"/>
                <a:cs typeface="Calibri" panose="020F0502020204030204" pitchFamily="34" charset="0"/>
              </a:rPr>
              <a:t>run through:</a:t>
            </a:r>
            <a:r>
              <a:rPr lang="en-US" altLang="zh-CN" sz="2400" dirty="0">
                <a:latin typeface="Calibri" panose="020F0502020204030204" pitchFamily="34" charset="0"/>
                <a:cs typeface="Calibri" panose="020F0502020204030204" pitchFamily="34" charset="0"/>
              </a:rPr>
              <a:t> to look at, examine, think of, or deal with a set of things, esp. quickly</a:t>
            </a:r>
          </a:p>
          <a:p>
            <a:pPr>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I’ll just run through the names and make sure everyone’s here.</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635126781"/>
      </p:ext>
    </p:extLst>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334512"/>
            <a:ext cx="10738485" cy="452431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r>
              <a:rPr lang="en-US" altLang="zh-CN" sz="2400" dirty="0"/>
              <a:t>3.	Had you not learned them and all that other must-have information, you probably would have ended up repeating a grade. (Para 1)</a:t>
            </a:r>
          </a:p>
          <a:p>
            <a:r>
              <a:rPr lang="en-US" altLang="zh-CN" sz="2400" dirty="0"/>
              <a:t>This is an </a:t>
            </a:r>
            <a:r>
              <a:rPr lang="en-US" altLang="zh-CN" sz="2400" b="1" dirty="0"/>
              <a:t>inverted conditional </a:t>
            </a:r>
            <a:r>
              <a:rPr lang="en-US" altLang="zh-CN" sz="2400" dirty="0"/>
              <a:t>with the omission of the conjunction “if”. The original sentence is “If you had not learned them and all that other must-have information, you would have ended up repeating a </a:t>
            </a:r>
            <a:r>
              <a:rPr lang="en-US" altLang="zh-CN" sz="2400"/>
              <a:t>grade.”</a:t>
            </a:r>
          </a:p>
          <a:p>
            <a:endParaRPr lang="en-US" altLang="zh-CN" sz="2400"/>
          </a:p>
          <a:p>
            <a:r>
              <a:rPr lang="en-US" altLang="zh-CN" sz="2400"/>
              <a:t>More </a:t>
            </a:r>
            <a:r>
              <a:rPr lang="en-US" altLang="zh-CN" sz="2400" dirty="0"/>
              <a:t>examples of inverted conditionals:</a:t>
            </a:r>
          </a:p>
          <a:p>
            <a:r>
              <a:rPr lang="en-US" altLang="zh-CN" sz="2400" dirty="0"/>
              <a:t>Had we arrived sooner, we wouldn’t have missed the beginning of the movie. </a:t>
            </a:r>
          </a:p>
          <a:p>
            <a:r>
              <a:rPr lang="en-US" altLang="zh-CN" sz="2400" dirty="0"/>
              <a:t>Should he remember his own name, we’ll be able to help him.</a:t>
            </a:r>
          </a:p>
          <a:p>
            <a:r>
              <a:rPr lang="en-US" altLang="zh-CN" sz="2400" dirty="0"/>
              <a:t>Were it to snow in autumn, I’d be surprised.</a:t>
            </a:r>
          </a:p>
        </p:txBody>
      </p:sp>
      <p:pic>
        <p:nvPicPr>
          <p:cNvPr id="5" name="图片 4"/>
          <p:cNvPicPr>
            <a:picLocks noChangeAspect="1"/>
          </p:cNvPicPr>
          <p:nvPr/>
        </p:nvPicPr>
        <p:blipFill>
          <a:blip r:embed="rId2"/>
          <a:stretch>
            <a:fillRect/>
          </a:stretch>
        </p:blipFill>
        <p:spPr>
          <a:xfrm>
            <a:off x="786002" y="1606096"/>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896719318"/>
      </p:ext>
    </p:extLst>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78565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r>
              <a:rPr lang="en-US" altLang="zh-CN" sz="2400" dirty="0"/>
              <a:t>4.	You couldn’t move to the next college history level until you were able to speak with authority about the political situation of early 20th century Russia or advance in the English program without being able to analyse at least three Shakespearean sonnets. (Para 2)</a:t>
            </a:r>
          </a:p>
          <a:p>
            <a:r>
              <a:rPr lang="en-US" altLang="zh-CN" sz="2400" b="1" dirty="0"/>
              <a:t>Paraphrase</a:t>
            </a:r>
            <a:r>
              <a:rPr lang="en-US" altLang="zh-CN" sz="2400" dirty="0"/>
              <a:t>: When you are able to discuss the political situation of the early 20th century Russia with confidence in this area, then you can take more advanced courses in history; when you are able to analyse at least three Shakespearean sonnets, then you can further your study in the English course.</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031431258"/>
      </p:ext>
    </p:extLst>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04698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r>
              <a:rPr lang="en-US" altLang="zh-CN" sz="2400" dirty="0"/>
              <a:t>5.	</a:t>
            </a:r>
            <a:r>
              <a:rPr lang="en-US" altLang="zh-CN" sz="2400" dirty="0">
                <a:solidFill>
                  <a:srgbClr val="C00000"/>
                </a:solidFill>
                <a:latin typeface="Calibri" panose="020F0502020204030204" pitchFamily="34" charset="0"/>
                <a:cs typeface="Calibri" panose="020F0502020204030204" pitchFamily="34" charset="0"/>
              </a:rPr>
              <a:t>Granted</a:t>
            </a:r>
            <a:r>
              <a:rPr lang="en-US" altLang="zh-CN" sz="2400" dirty="0">
                <a:latin typeface="Calibri" panose="020F0502020204030204" pitchFamily="34" charset="0"/>
                <a:cs typeface="Calibri" panose="020F0502020204030204" pitchFamily="34" charset="0"/>
              </a:rPr>
              <a:t>, </a:t>
            </a:r>
            <a:r>
              <a:rPr lang="en-US" altLang="zh-CN" sz="2400" dirty="0"/>
              <a:t>the subject of money will arise if you happen to take an economics class, but it’s more likely to be in relation to the Great Depression than to your bank account or retirement fund. (Para 4)</a:t>
            </a:r>
          </a:p>
          <a:p>
            <a:r>
              <a:rPr lang="en-US" altLang="zh-CN" sz="2400" dirty="0">
                <a:solidFill>
                  <a:srgbClr val="C00000"/>
                </a:solidFill>
                <a:latin typeface="Calibri" panose="020F0502020204030204" pitchFamily="34" charset="0"/>
                <a:cs typeface="Calibri" panose="020F0502020204030204" pitchFamily="34" charset="0"/>
              </a:rPr>
              <a:t>granted:</a:t>
            </a:r>
            <a:r>
              <a:rPr lang="en-US" altLang="zh-CN" sz="2400" dirty="0"/>
              <a:t> used to admit that something is true, before saying something else about it</a:t>
            </a:r>
          </a:p>
          <a:p>
            <a:r>
              <a:rPr lang="en-US" altLang="zh-CN" sz="2400" i="1" dirty="0"/>
              <a:t>e.g. </a:t>
            </a:r>
            <a:r>
              <a:rPr lang="en-US" altLang="zh-CN" sz="2400" dirty="0"/>
              <a:t>Granted, cab drivers represent only a small number of all road users, but their behaviour raises questions about road safety.</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974159124"/>
      </p:ext>
    </p:extLst>
  </p:cSld>
  <p:clrMapOvr>
    <a:masterClrMapping/>
  </p:clrMapOvr>
  <p:transition>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4154984"/>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r>
              <a:rPr lang="en-US" altLang="zh-CN" sz="2400" dirty="0"/>
              <a:t>6.	These concepts are taught </a:t>
            </a:r>
            <a:r>
              <a:rPr lang="en-US" altLang="zh-CN" sz="2400" dirty="0">
                <a:solidFill>
                  <a:srgbClr val="C00000"/>
                </a:solidFill>
                <a:latin typeface="Calibri" panose="020F0502020204030204" pitchFamily="34" charset="0"/>
                <a:cs typeface="Calibri" panose="020F0502020204030204" pitchFamily="34" charset="0"/>
              </a:rPr>
              <a:t>in the abstract</a:t>
            </a:r>
            <a:r>
              <a:rPr lang="en-US" altLang="zh-CN" sz="2400" dirty="0"/>
              <a:t>, so kids have little </a:t>
            </a:r>
            <a:r>
              <a:rPr lang="en-US" altLang="zh-CN" sz="2400" dirty="0">
                <a:solidFill>
                  <a:srgbClr val="C00000"/>
                </a:solidFill>
                <a:latin typeface="Calibri" panose="020F0502020204030204" pitchFamily="34" charset="0"/>
                <a:cs typeface="Calibri" panose="020F0502020204030204" pitchFamily="34" charset="0"/>
              </a:rPr>
              <a:t>incentive</a:t>
            </a:r>
            <a:r>
              <a:rPr lang="en-US" altLang="zh-CN" sz="2400" dirty="0"/>
              <a:t> to remember them once the class ends. (Para 4)</a:t>
            </a:r>
          </a:p>
          <a:p>
            <a:r>
              <a:rPr lang="en-US" altLang="zh-CN" sz="2400" dirty="0">
                <a:solidFill>
                  <a:srgbClr val="C00000"/>
                </a:solidFill>
                <a:latin typeface="Calibri" panose="020F0502020204030204" pitchFamily="34" charset="0"/>
                <a:cs typeface="Calibri" panose="020F0502020204030204" pitchFamily="34" charset="0"/>
              </a:rPr>
              <a:t>in the abstract:</a:t>
            </a:r>
            <a:r>
              <a:rPr lang="en-US" altLang="zh-CN" sz="2400" dirty="0"/>
              <a:t> in a manner that is intangible or outside the constraints or possibilities of the real world</a:t>
            </a:r>
          </a:p>
          <a:p>
            <a:r>
              <a:rPr lang="en-US" altLang="zh-CN" sz="2400" i="1" dirty="0"/>
              <a:t>e.g. </a:t>
            </a:r>
            <a:r>
              <a:rPr lang="en-US" altLang="zh-CN" sz="2400" dirty="0"/>
              <a:t>Love is something that exists in the abstract—it’s very hard to define what love really is.</a:t>
            </a:r>
          </a:p>
          <a:p>
            <a:r>
              <a:rPr lang="en-US" altLang="zh-CN" sz="2400" dirty="0">
                <a:solidFill>
                  <a:srgbClr val="C00000"/>
                </a:solidFill>
                <a:latin typeface="Calibri" panose="020F0502020204030204" pitchFamily="34" charset="0"/>
                <a:cs typeface="Calibri" panose="020F0502020204030204" pitchFamily="34" charset="0"/>
              </a:rPr>
              <a:t>incentive: </a:t>
            </a:r>
            <a:r>
              <a:rPr lang="en-US" altLang="zh-CN" sz="2400" dirty="0"/>
              <a:t>something that encourages a person to do something</a:t>
            </a:r>
          </a:p>
          <a:p>
            <a:r>
              <a:rPr lang="en-US" altLang="zh-CN" sz="2400" i="1" dirty="0"/>
              <a:t>e.g. </a:t>
            </a:r>
            <a:r>
              <a:rPr lang="en-US" altLang="zh-CN" sz="2400" dirty="0"/>
              <a:t>There is little incentive for people to leave their cars at home when public transport remains so expensive.</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750833063"/>
      </p:ext>
    </p:extLst>
  </p:cSld>
  <p:clrMapOvr>
    <a:masterClrMapping/>
  </p:clrMapOvr>
  <p:transition>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677656"/>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r>
              <a:rPr lang="en-US" altLang="zh-CN" sz="2400" dirty="0"/>
              <a:t>7.	But America’s schools can’t bear the blame for financial ignorance all by themselves. (Para 5)</a:t>
            </a:r>
          </a:p>
          <a:p>
            <a:r>
              <a:rPr lang="en-US" altLang="zh-CN" sz="2400" b="1" dirty="0"/>
              <a:t>Paraphrase</a:t>
            </a:r>
            <a:r>
              <a:rPr lang="en-US" altLang="zh-CN" sz="2400" dirty="0"/>
              <a:t>: But America’s schools are not the only institutions that should be responsible for the young generation’s lack of knowledge about finance.</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547931871"/>
      </p:ext>
    </p:extLst>
  </p:cSld>
  <p:clrMapOvr>
    <a:masterClrMapping/>
  </p:clrMapOvr>
  <p:transition>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04698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r>
              <a:rPr lang="en-US" altLang="zh-CN" sz="2400" dirty="0"/>
              <a:t>8.	The Jump Start Coalition for Personal Financial Literacy, a group advocating that financial education be taught in schools, was founded in 1997. (Para 7)</a:t>
            </a:r>
          </a:p>
          <a:p>
            <a:r>
              <a:rPr lang="en-US" altLang="zh-CN" sz="2400" dirty="0"/>
              <a:t>The word “</a:t>
            </a:r>
            <a:r>
              <a:rPr lang="en-US" altLang="zh-CN" sz="2400" b="1" dirty="0"/>
              <a:t>advocate</a:t>
            </a:r>
            <a:r>
              <a:rPr lang="en-US" altLang="zh-CN" sz="2400" dirty="0"/>
              <a:t>” here is </a:t>
            </a:r>
            <a:r>
              <a:rPr lang="en-US" altLang="zh-CN" sz="2400" b="1" dirty="0"/>
              <a:t>an</a:t>
            </a:r>
            <a:r>
              <a:rPr lang="en-US" altLang="zh-CN" sz="2400" dirty="0"/>
              <a:t> </a:t>
            </a:r>
            <a:r>
              <a:rPr lang="en-US" altLang="zh-CN" sz="2400" b="1" dirty="0"/>
              <a:t>imperative</a:t>
            </a:r>
            <a:r>
              <a:rPr lang="en-US" altLang="zh-CN" sz="2400" dirty="0"/>
              <a:t> </a:t>
            </a:r>
            <a:r>
              <a:rPr lang="en-US" altLang="zh-CN" sz="2400" b="1" dirty="0"/>
              <a:t>verb</a:t>
            </a:r>
            <a:r>
              <a:rPr lang="en-US" altLang="zh-CN" sz="2400" dirty="0"/>
              <a:t>, so the following objective clause is in subjunctive mood with the modal verb “should” omitted before “be taught in schools”.</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484658798"/>
      </p:ext>
    </p:extLst>
  </p:cSld>
  <p:clrMapOvr>
    <a:masterClrMapping/>
  </p:clrMapOvr>
  <p:transition>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41632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r>
              <a:rPr lang="en-US" altLang="zh-CN" sz="2400" dirty="0"/>
              <a:t>9.	Its goal is to fight financial </a:t>
            </a:r>
            <a:r>
              <a:rPr lang="en-US" altLang="zh-CN" sz="2400" dirty="0">
                <a:solidFill>
                  <a:srgbClr val="C00000"/>
                </a:solidFill>
                <a:latin typeface="Calibri" panose="020F0502020204030204" pitchFamily="34" charset="0"/>
                <a:cs typeface="Calibri" panose="020F0502020204030204" pitchFamily="34" charset="0"/>
              </a:rPr>
              <a:t>illiteracy</a:t>
            </a:r>
            <a:r>
              <a:rPr lang="en-US" altLang="zh-CN" sz="2400" dirty="0"/>
              <a:t>, which is called one of America’s worst enemies. (Para 7)</a:t>
            </a:r>
          </a:p>
          <a:p>
            <a:r>
              <a:rPr lang="en-US" altLang="zh-CN" sz="2400" dirty="0">
                <a:solidFill>
                  <a:srgbClr val="C00000"/>
                </a:solidFill>
                <a:latin typeface="Calibri" panose="020F0502020204030204" pitchFamily="34" charset="0"/>
                <a:cs typeface="Calibri" panose="020F0502020204030204" pitchFamily="34" charset="0"/>
              </a:rPr>
              <a:t>illiteracy: </a:t>
            </a:r>
            <a:r>
              <a:rPr lang="en-US" altLang="zh-CN" sz="2400" dirty="0"/>
              <a:t>the condition or quality of being ignorant or unknowledgeable in a particular subject or field</a:t>
            </a:r>
          </a:p>
          <a:p>
            <a:r>
              <a:rPr lang="en-US" altLang="zh-CN" sz="2400" i="1" dirty="0"/>
              <a:t>e.g. </a:t>
            </a:r>
            <a:r>
              <a:rPr lang="en-US" altLang="zh-CN" sz="2400" dirty="0"/>
              <a:t>Geographic illiteracy is a problem that only can be tackled by making the subject more interesting to students.</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258332821"/>
      </p:ext>
    </p:extLst>
  </p:cSld>
  <p:clrMapOvr>
    <a:masterClrMapping/>
  </p:clrMapOvr>
  <p:transition>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04698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r>
              <a:rPr lang="en-US" altLang="zh-CN" sz="2400" dirty="0"/>
              <a:t>10.	The group is </a:t>
            </a:r>
            <a:r>
              <a:rPr lang="en-US" altLang="zh-CN" sz="2400" dirty="0">
                <a:solidFill>
                  <a:srgbClr val="C00000"/>
                </a:solidFill>
                <a:latin typeface="Calibri" panose="020F0502020204030204" pitchFamily="34" charset="0"/>
                <a:cs typeface="Calibri" panose="020F0502020204030204" pitchFamily="34" charset="0"/>
              </a:rPr>
              <a:t>lobbying</a:t>
            </a:r>
            <a:r>
              <a:rPr lang="en-US" altLang="zh-CN" sz="2400" dirty="0"/>
              <a:t> individual states to make financial education required in public schools from kindergarten through high school. (Para 7)</a:t>
            </a:r>
          </a:p>
          <a:p>
            <a:r>
              <a:rPr lang="en-US" altLang="zh-CN" sz="2400" dirty="0">
                <a:solidFill>
                  <a:srgbClr val="C00000"/>
                </a:solidFill>
                <a:latin typeface="Calibri" panose="020F0502020204030204" pitchFamily="34" charset="0"/>
                <a:cs typeface="Calibri" panose="020F0502020204030204" pitchFamily="34" charset="0"/>
              </a:rPr>
              <a:t>lobby:</a:t>
            </a:r>
            <a:r>
              <a:rPr lang="en-US" altLang="zh-CN" sz="2400" dirty="0"/>
              <a:t> to try to persuade a politician, the  government, or an official group that a particular thing should or should not happen, or that a law should be changed</a:t>
            </a:r>
          </a:p>
          <a:p>
            <a:r>
              <a:rPr lang="en-US" altLang="zh-CN" sz="2400" i="1" dirty="0"/>
              <a:t>e.g. </a:t>
            </a:r>
            <a:r>
              <a:rPr lang="en-US" altLang="zh-CN" sz="2400" dirty="0"/>
              <a:t>We are lobbying for changes to the law on drinking and driving.</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60422489"/>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525252" y="1531339"/>
            <a:ext cx="7418848" cy="830997"/>
          </a:xfrm>
          <a:prstGeom prst="rect">
            <a:avLst/>
          </a:prstGeom>
          <a:solidFill>
            <a:srgbClr val="E2DFCC"/>
          </a:solidFill>
          <a:effectLst/>
        </p:spPr>
        <p:style>
          <a:lnRef idx="0">
            <a:scrgbClr r="0" g="0" b="0"/>
          </a:lnRef>
          <a:fillRef idx="1002">
            <a:schemeClr val="lt2"/>
          </a:fillRef>
          <a:effectRef idx="0">
            <a:scrgbClr r="0" g="0" b="0"/>
          </a:effectRef>
          <a:fontRef idx="major"/>
        </p:style>
        <p:txBody>
          <a:bodyPr wrap="square" rtlCol="0">
            <a:spAutoFit/>
          </a:bodyPr>
          <a:lstStyle/>
          <a:p>
            <a:r>
              <a:rPr lang="en-US" altLang="zh-CN" sz="2400" dirty="0">
                <a:latin typeface="Calibri" panose="020F0502020204030204" pitchFamily="34" charset="0"/>
                <a:cs typeface="Calibri" panose="020F0502020204030204" pitchFamily="34" charset="0"/>
              </a:rPr>
              <a:t>Your Most Valuable College Class: Personal Finance 101</a:t>
            </a:r>
          </a:p>
          <a:p>
            <a:pPr algn="r"/>
            <a:r>
              <a:rPr lang="en-US" altLang="zh-CN" sz="2400" dirty="0">
                <a:latin typeface="Calibri" panose="020F0502020204030204" pitchFamily="34" charset="0"/>
                <a:cs typeface="Calibri" panose="020F0502020204030204" pitchFamily="34" charset="0"/>
              </a:rPr>
              <a:t>                                                                  </a:t>
            </a:r>
            <a:r>
              <a:rPr lang="en-US" altLang="zh-CN" sz="2000" i="1" dirty="0">
                <a:latin typeface="Bodoni MT Condensed" panose="02070606080606020203" pitchFamily="18" charset="0"/>
                <a:cs typeface="Calibri" panose="020F0502020204030204" pitchFamily="34" charset="0"/>
              </a:rPr>
              <a:t>Ryan Mcvay</a:t>
            </a:r>
            <a:endParaRPr lang="zh-CN" altLang="en-US" sz="2000" i="1" dirty="0">
              <a:latin typeface="Bodoni MT Condensed" panose="02070606080606020203" pitchFamily="18" charset="0"/>
              <a:cs typeface="Calibri" panose="020F0502020204030204" pitchFamily="34" charset="0"/>
            </a:endParaRPr>
          </a:p>
        </p:txBody>
      </p:sp>
      <p:sp>
        <p:nvSpPr>
          <p:cNvPr id="32" name="直角上箭头 31"/>
          <p:cNvSpPr/>
          <p:nvPr/>
        </p:nvSpPr>
        <p:spPr>
          <a:xfrm rot="5400000">
            <a:off x="6562725" y="512572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直角上箭头 30"/>
          <p:cNvSpPr/>
          <p:nvPr/>
        </p:nvSpPr>
        <p:spPr>
          <a:xfrm rot="5400000">
            <a:off x="5230495" y="436880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直角上箭头 29"/>
          <p:cNvSpPr/>
          <p:nvPr/>
        </p:nvSpPr>
        <p:spPr>
          <a:xfrm rot="5400000">
            <a:off x="3898900" y="3620135"/>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直角上箭头 28"/>
          <p:cNvSpPr/>
          <p:nvPr/>
        </p:nvSpPr>
        <p:spPr>
          <a:xfrm rot="5400000">
            <a:off x="2525395" y="287528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3" name="圆角矩形 12">
            <a:hlinkClick r:id="rId3" action="ppaction://hlinksldjump"/>
          </p:cNvPr>
          <p:cNvSpPr/>
          <p:nvPr/>
        </p:nvSpPr>
        <p:spPr>
          <a:xfrm>
            <a:off x="3397250" y="301815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圆角矩形 13">
            <a:hlinkClick r:id="rId4" action="ppaction://hlinksldjump"/>
          </p:cNvPr>
          <p:cNvSpPr/>
          <p:nvPr/>
        </p:nvSpPr>
        <p:spPr>
          <a:xfrm>
            <a:off x="4745990" y="376364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圆角矩形 14">
            <a:hlinkClick r:id="rId5" action="ppaction://hlinksldjump"/>
          </p:cNvPr>
          <p:cNvSpPr/>
          <p:nvPr/>
        </p:nvSpPr>
        <p:spPr>
          <a:xfrm>
            <a:off x="6094730" y="450913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4"/>
          </a:lnRef>
          <a:fillRef idx="3">
            <a:schemeClr val="accent4"/>
          </a:fillRef>
          <a:effectRef idx="3">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圆角矩形 15">
            <a:hlinkClick r:id="rId6" action="ppaction://hlinksldjump"/>
          </p:cNvPr>
          <p:cNvSpPr/>
          <p:nvPr/>
        </p:nvSpPr>
        <p:spPr>
          <a:xfrm>
            <a:off x="7443470" y="5254625"/>
            <a:ext cx="3004820" cy="9182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5"/>
          </a:lnRef>
          <a:fillRef idx="3">
            <a:schemeClr val="accent5"/>
          </a:fillRef>
          <a:effectRef idx="3">
            <a:schemeClr val="accent5"/>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圆角矩形 16">
            <a:hlinkClick r:id="rId7" action="ppaction://hlinksldjump"/>
          </p:cNvPr>
          <p:cNvSpPr/>
          <p:nvPr/>
        </p:nvSpPr>
        <p:spPr>
          <a:xfrm>
            <a:off x="2048510" y="227266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1"/>
          </a:lnRef>
          <a:fillRef idx="3">
            <a:schemeClr val="accent1"/>
          </a:fillRef>
          <a:effectRef idx="3">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文本框 7">
            <a:hlinkClick r:id="rId7" action="ppaction://hlinksldjump"/>
          </p:cNvPr>
          <p:cNvSpPr txBox="1"/>
          <p:nvPr/>
        </p:nvSpPr>
        <p:spPr>
          <a:xfrm>
            <a:off x="2192655" y="2339340"/>
            <a:ext cx="2772618"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ct val="0"/>
              </a:spcBef>
              <a:spcAft>
                <a:spcPct val="35000"/>
              </a:spcAft>
            </a:pPr>
            <a:r>
              <a:rPr lang="en-US" altLang="zh-CN" sz="2400" b="1" dirty="0">
                <a:solidFill>
                  <a:schemeClr val="bg1"/>
                </a:solidFill>
                <a:sym typeface="+mn-ea"/>
              </a:rPr>
              <a:t>Cultural Background</a:t>
            </a:r>
          </a:p>
        </p:txBody>
      </p:sp>
      <p:sp>
        <p:nvSpPr>
          <p:cNvPr id="25" name="文本框 8">
            <a:hlinkClick r:id="rId3" action="ppaction://hlinksldjump"/>
          </p:cNvPr>
          <p:cNvSpPr txBox="1"/>
          <p:nvPr/>
        </p:nvSpPr>
        <p:spPr>
          <a:xfrm>
            <a:off x="3967480" y="3084830"/>
            <a:ext cx="1823256"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Text Analysis</a:t>
            </a:r>
          </a:p>
        </p:txBody>
      </p:sp>
      <p:sp>
        <p:nvSpPr>
          <p:cNvPr id="26" name="文本框 9">
            <a:hlinkClick r:id="rId4" action="ppaction://hlinksldjump"/>
          </p:cNvPr>
          <p:cNvSpPr txBox="1"/>
          <p:nvPr/>
        </p:nvSpPr>
        <p:spPr>
          <a:xfrm>
            <a:off x="5199380" y="3807460"/>
            <a:ext cx="2181303"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Language Focus</a:t>
            </a:r>
          </a:p>
        </p:txBody>
      </p:sp>
      <p:sp>
        <p:nvSpPr>
          <p:cNvPr id="27" name="文本框 10">
            <a:hlinkClick r:id="rId5" action="ppaction://hlinksldjump"/>
          </p:cNvPr>
          <p:cNvSpPr txBox="1"/>
          <p:nvPr/>
        </p:nvSpPr>
        <p:spPr>
          <a:xfrm>
            <a:off x="6119495" y="4545965"/>
            <a:ext cx="2962991"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Further Enhancement</a:t>
            </a:r>
          </a:p>
        </p:txBody>
      </p:sp>
      <p:sp>
        <p:nvSpPr>
          <p:cNvPr id="28" name="文本框 11">
            <a:hlinkClick r:id="rId6" action="ppaction://hlinksldjump"/>
          </p:cNvPr>
          <p:cNvSpPr txBox="1"/>
          <p:nvPr/>
        </p:nvSpPr>
        <p:spPr>
          <a:xfrm>
            <a:off x="7865186" y="5335270"/>
            <a:ext cx="2206310" cy="830997"/>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ct val="0"/>
              </a:spcBef>
              <a:buClrTx/>
              <a:buSzTx/>
              <a:buFontTx/>
            </a:pPr>
            <a:r>
              <a:rPr lang="en-US" altLang="zh-CN" sz="2400" b="1" dirty="0">
                <a:solidFill>
                  <a:schemeClr val="bg1"/>
                </a:solidFill>
                <a:sym typeface="+mn-ea"/>
              </a:rPr>
              <a:t>Supplementary </a:t>
            </a:r>
          </a:p>
          <a:p>
            <a:pPr algn="ctr" fontAlgn="auto">
              <a:spcBef>
                <a:spcPct val="0"/>
              </a:spcBef>
              <a:buClrTx/>
              <a:buSzTx/>
              <a:buFontTx/>
            </a:pPr>
            <a:r>
              <a:rPr lang="en-US" altLang="zh-CN" sz="2400" b="1" dirty="0">
                <a:solidFill>
                  <a:schemeClr val="bg1"/>
                </a:solidFill>
                <a:sym typeface="+mn-ea"/>
              </a:rPr>
              <a:t>Resources</a:t>
            </a:r>
          </a:p>
        </p:txBody>
      </p:sp>
    </p:spTree>
  </p:cSld>
  <p:clrMapOvr>
    <a:masterClrMapping/>
  </p:clrMapOvr>
  <p:transition>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04698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r>
              <a:rPr lang="en-US" altLang="zh-CN" sz="2400" dirty="0"/>
              <a:t>11.	By taking time to learn how to </a:t>
            </a:r>
            <a:r>
              <a:rPr lang="en-US" altLang="zh-CN" sz="2400" dirty="0">
                <a:solidFill>
                  <a:srgbClr val="C00000"/>
                </a:solidFill>
                <a:latin typeface="Calibri" panose="020F0502020204030204" pitchFamily="34" charset="0"/>
                <a:cs typeface="Calibri" panose="020F0502020204030204" pitchFamily="34" charset="0"/>
              </a:rPr>
              <a:t>make the most of </a:t>
            </a:r>
            <a:r>
              <a:rPr lang="en-US" altLang="zh-CN" sz="2400" dirty="0"/>
              <a:t>your money, you’re giving yourself a huge advantage over those who aren’t paying attention. (Para 8)</a:t>
            </a:r>
          </a:p>
          <a:p>
            <a:r>
              <a:rPr lang="en-US" altLang="zh-CN" sz="2400" dirty="0">
                <a:solidFill>
                  <a:srgbClr val="C00000"/>
                </a:solidFill>
                <a:latin typeface="Calibri" panose="020F0502020204030204" pitchFamily="34" charset="0"/>
                <a:cs typeface="Calibri" panose="020F0502020204030204" pitchFamily="34" charset="0"/>
              </a:rPr>
              <a:t>make the most of sth.: </a:t>
            </a:r>
            <a:r>
              <a:rPr lang="en-US" altLang="zh-CN" sz="2400" dirty="0"/>
              <a:t>to get as much good as you can out of something</a:t>
            </a:r>
          </a:p>
          <a:p>
            <a:r>
              <a:rPr lang="en-US" altLang="zh-CN" sz="2400" i="1" dirty="0"/>
              <a:t>e.g. </a:t>
            </a:r>
            <a:r>
              <a:rPr lang="en-US" altLang="zh-CN" sz="2400" dirty="0"/>
              <a:t>I know this job isn’t what you want for a career, but for the time being try and make the most of it.</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404904130"/>
      </p:ext>
    </p:extLst>
  </p:cSld>
  <p:clrMapOvr>
    <a:masterClrMapping/>
  </p:clrMapOvr>
  <p:transition>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78565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r>
              <a:rPr lang="en-US" altLang="zh-CN" sz="2400" dirty="0"/>
              <a:t>12.	There’s </a:t>
            </a:r>
            <a:r>
              <a:rPr lang="en-US" altLang="zh-CN" sz="2400" dirty="0">
                <a:solidFill>
                  <a:srgbClr val="C00000"/>
                </a:solidFill>
                <a:latin typeface="Calibri" panose="020F0502020204030204" pitchFamily="34" charset="0"/>
                <a:cs typeface="Calibri" panose="020F0502020204030204" pitchFamily="34" charset="0"/>
              </a:rPr>
              <a:t>no shortage of </a:t>
            </a:r>
            <a:r>
              <a:rPr lang="en-US" altLang="zh-CN" sz="2400" dirty="0"/>
              <a:t>companies willing to </a:t>
            </a:r>
            <a:r>
              <a:rPr lang="en-US" altLang="zh-CN" sz="2400" dirty="0">
                <a:solidFill>
                  <a:srgbClr val="C00000"/>
                </a:solidFill>
                <a:latin typeface="Calibri" panose="020F0502020204030204" pitchFamily="34" charset="0"/>
                <a:cs typeface="Calibri" panose="020F0502020204030204" pitchFamily="34" charset="0"/>
              </a:rPr>
              <a:t>take advantage of </a:t>
            </a:r>
            <a:r>
              <a:rPr lang="en-US" altLang="zh-CN" sz="2400" dirty="0"/>
              <a:t>a person’s lack of personal finance knowledge.</a:t>
            </a:r>
          </a:p>
          <a:p>
            <a:r>
              <a:rPr lang="en-US" altLang="zh-CN" sz="2400" dirty="0">
                <a:solidFill>
                  <a:srgbClr val="C00000"/>
                </a:solidFill>
                <a:latin typeface="Calibri" panose="020F0502020204030204" pitchFamily="34" charset="0"/>
                <a:cs typeface="Calibri" panose="020F0502020204030204" pitchFamily="34" charset="0"/>
              </a:rPr>
              <a:t>no shortage of sth.: </a:t>
            </a:r>
            <a:r>
              <a:rPr lang="en-US" altLang="zh-CN" sz="2400" dirty="0"/>
              <a:t>a plentiful number of things; more than is required</a:t>
            </a:r>
          </a:p>
          <a:p>
            <a:r>
              <a:rPr lang="en-US" altLang="zh-CN" sz="2400" dirty="0"/>
              <a:t>e.g. We’ve had no shortage of issues with the new operating system that we’re still trying to figure out.</a:t>
            </a:r>
          </a:p>
          <a:p>
            <a:r>
              <a:rPr lang="en-US" altLang="zh-CN" sz="2400" dirty="0">
                <a:solidFill>
                  <a:srgbClr val="C00000"/>
                </a:solidFill>
                <a:latin typeface="Calibri" panose="020F0502020204030204" pitchFamily="34" charset="0"/>
                <a:cs typeface="Calibri" panose="020F0502020204030204" pitchFamily="34" charset="0"/>
              </a:rPr>
              <a:t>take advantage of sth.: </a:t>
            </a:r>
            <a:r>
              <a:rPr lang="en-US" altLang="zh-CN" sz="2400" dirty="0"/>
              <a:t>to profit selfishly by something; to exploit</a:t>
            </a:r>
          </a:p>
          <a:p>
            <a:r>
              <a:rPr lang="en-US" altLang="zh-CN" sz="2400" i="1" dirty="0"/>
              <a:t>e.g. </a:t>
            </a:r>
            <a:r>
              <a:rPr lang="en-US" altLang="zh-CN" sz="2400" dirty="0"/>
              <a:t>I think she takes advantage of his good nature.</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773249706"/>
      </p:ext>
    </p:extLst>
  </p:cSld>
  <p:clrMapOvr>
    <a:masterClrMapping/>
  </p:clrMapOvr>
  <p:transition>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677656"/>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r>
              <a:rPr lang="en-US" altLang="zh-CN" sz="2400" dirty="0"/>
              <a:t>13.	Bank card companies and retail stores make it very easy for young, financially uneducated people to start </a:t>
            </a:r>
            <a:r>
              <a:rPr lang="en-US" altLang="zh-CN" sz="2400" dirty="0">
                <a:solidFill>
                  <a:srgbClr val="C00000"/>
                </a:solidFill>
                <a:latin typeface="Calibri" panose="020F0502020204030204" pitchFamily="34" charset="0"/>
                <a:cs typeface="Calibri" panose="020F0502020204030204" pitchFamily="34" charset="0"/>
              </a:rPr>
              <a:t>racking up </a:t>
            </a:r>
            <a:r>
              <a:rPr lang="en-US" altLang="zh-CN" sz="2400" dirty="0"/>
              <a:t>debt at an early age.</a:t>
            </a:r>
          </a:p>
          <a:p>
            <a:r>
              <a:rPr lang="en-US" altLang="zh-CN" sz="2400" dirty="0">
                <a:solidFill>
                  <a:srgbClr val="C00000"/>
                </a:solidFill>
                <a:latin typeface="Calibri" panose="020F0502020204030204" pitchFamily="34" charset="0"/>
                <a:cs typeface="Calibri" panose="020F0502020204030204" pitchFamily="34" charset="0"/>
              </a:rPr>
              <a:t>rack up: </a:t>
            </a:r>
            <a:r>
              <a:rPr lang="en-US" altLang="zh-CN" sz="2400" dirty="0"/>
              <a:t>to accumulate a large number or amount of something</a:t>
            </a:r>
          </a:p>
          <a:p>
            <a:r>
              <a:rPr lang="en-US" altLang="zh-CN" sz="2400" i="1" dirty="0"/>
              <a:t>e.g. </a:t>
            </a:r>
            <a:r>
              <a:rPr lang="en-US" altLang="zh-CN" sz="2400" dirty="0"/>
              <a:t>The team quickly racked up 35 points in the first 20 minutes of the game.</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a:extLst>
              <a:ext uri="{FF2B5EF4-FFF2-40B4-BE49-F238E27FC236}">
                <a16:creationId xmlns:a16="http://schemas.microsoft.com/office/drawing/2014/main" id="{CB7BA479-86AE-4D4D-B05E-C54BF51DAD54}"/>
              </a:ext>
            </a:extLst>
          </p:cNvPr>
          <p:cNvSpPr/>
          <p:nvPr/>
        </p:nvSpPr>
        <p:spPr>
          <a:xfrm>
            <a:off x="10984513" y="5753599"/>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4792108"/>
      </p:ext>
    </p:extLst>
  </p:cSld>
  <p:clrMapOvr>
    <a:masterClrMapping/>
  </p:clrMapOvr>
  <p:transition>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Fill in the blanks with words from the word bank. None of the words can be used more than once. Change the form when necessary. </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33" name="图片 32"/>
          <p:cNvPicPr>
            <a:picLocks noChangeAspect="1"/>
          </p:cNvPicPr>
          <p:nvPr/>
        </p:nvPicPr>
        <p:blipFill>
          <a:blip r:embed="rId3"/>
          <a:stretch>
            <a:fillRect/>
          </a:stretch>
        </p:blipFill>
        <p:spPr>
          <a:xfrm>
            <a:off x="975443" y="2288858"/>
            <a:ext cx="2334026" cy="4133442"/>
          </a:xfrm>
          <a:prstGeom prst="rect">
            <a:avLst/>
          </a:prstGeom>
        </p:spPr>
      </p:pic>
      <p:sp>
        <p:nvSpPr>
          <p:cNvPr id="34" name="文本框 33">
            <a:extLst>
              <a:ext uri="{FF2B5EF4-FFF2-40B4-BE49-F238E27FC236}">
                <a16:creationId xmlns:a16="http://schemas.microsoft.com/office/drawing/2014/main" id="{CDA9DAC3-A340-47CD-88BC-7410034618EA}"/>
              </a:ext>
            </a:extLst>
          </p:cNvPr>
          <p:cNvSpPr txBox="1"/>
          <p:nvPr/>
        </p:nvSpPr>
        <p:spPr>
          <a:xfrm>
            <a:off x="3566017" y="2458847"/>
            <a:ext cx="8073515" cy="3436454"/>
          </a:xfrm>
          <a:prstGeom prst="rect">
            <a:avLst/>
          </a:prstGeom>
          <a:noFill/>
        </p:spPr>
        <p:txBody>
          <a:bodyPr wrap="square">
            <a:spAutoFit/>
          </a:bodyPr>
          <a:lstStyle/>
          <a:p>
            <a:pPr marL="180340" indent="-180340">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1. Mr. Williams is a conservative who </a:t>
            </a:r>
            <a:r>
              <a:rPr lang="en-US" altLang="zh-CN" sz="2400" kern="100" dirty="0">
                <a:latin typeface="Calibri" panose="020F0502020204030204" pitchFamily="34" charset="0"/>
                <a:cs typeface="Calibri" panose="020F0502020204030204" pitchFamily="34" charset="0"/>
              </a:rPr>
              <a:t>_________ </a:t>
            </a:r>
            <a:r>
              <a:rPr lang="en-US" altLang="zh-CN" sz="2400" kern="100" dirty="0">
                <a:latin typeface="Calibri" panose="020F0502020204030204" pitchFamily="34" charset="0"/>
                <a:ea typeface="宋体" panose="02010600030101010101" pitchFamily="2" charset="-122"/>
                <a:cs typeface="Calibri" panose="020F0502020204030204" pitchFamily="34" charset="0"/>
              </a:rPr>
              <a:t>less government control on business.</a:t>
            </a:r>
            <a:endParaRPr lang="en-US" altLang="zh-CN" sz="2400" kern="100" dirty="0">
              <a:latin typeface="Calibri" panose="020F0502020204030204" pitchFamily="34" charset="0"/>
              <a:cs typeface="Calibri" panose="020F0502020204030204" pitchFamily="34" charset="0"/>
            </a:endParaRPr>
          </a:p>
          <a:p>
            <a:pPr marL="180340" indent="-180340">
              <a:lnSpc>
                <a:spcPct val="114000"/>
              </a:lnSpc>
            </a:pPr>
            <a:r>
              <a:rPr lang="en-US" altLang="zh-CN" sz="2400" kern="100" dirty="0">
                <a:latin typeface="Calibri" panose="020F0502020204030204" pitchFamily="34" charset="0"/>
                <a:cs typeface="Calibri" panose="020F0502020204030204" pitchFamily="34" charset="0"/>
              </a:rPr>
              <a:t>2	. The policy is partly to _________ for causing the worst unemployment in European history.</a:t>
            </a:r>
          </a:p>
          <a:p>
            <a:pPr marL="180340" indent="-180340">
              <a:lnSpc>
                <a:spcPct val="114000"/>
              </a:lnSpc>
            </a:pPr>
            <a:r>
              <a:rPr lang="en-US" altLang="zh-CN" sz="2400" kern="100" dirty="0">
                <a:latin typeface="Calibri" panose="020F0502020204030204" pitchFamily="34" charset="0"/>
                <a:cs typeface="Calibri" panose="020F0502020204030204" pitchFamily="34" charset="0"/>
              </a:rPr>
              <a:t>3	. Public _________ about the disease is still a cause for concern.</a:t>
            </a:r>
          </a:p>
          <a:p>
            <a:pPr marL="180340" indent="-180340">
              <a:lnSpc>
                <a:spcPct val="114000"/>
              </a:lnSpc>
            </a:pPr>
            <a:r>
              <a:rPr lang="en-US" altLang="zh-CN" sz="2400" kern="100" dirty="0">
                <a:latin typeface="Calibri" panose="020F0502020204030204" pitchFamily="34" charset="0"/>
                <a:cs typeface="Calibri" panose="020F0502020204030204" pitchFamily="34" charset="0"/>
              </a:rPr>
              <a:t>4	. You’re not _________ to play football in the classroom.</a:t>
            </a:r>
          </a:p>
          <a:p>
            <a:pPr marL="180340" indent="-180340">
              <a:lnSpc>
                <a:spcPct val="114000"/>
              </a:lnSpc>
            </a:pPr>
            <a:r>
              <a:rPr lang="en-US" altLang="zh-CN" sz="2400" kern="100" dirty="0">
                <a:latin typeface="Calibri" panose="020F0502020204030204" pitchFamily="34" charset="0"/>
                <a:cs typeface="Calibri" panose="020F0502020204030204" pitchFamily="34" charset="0"/>
              </a:rPr>
              <a:t>5	. You should be able to _________ your own work.</a:t>
            </a:r>
          </a:p>
        </p:txBody>
      </p:sp>
      <p:sp>
        <p:nvSpPr>
          <p:cNvPr id="35" name="文本框 34">
            <a:extLst>
              <a:ext uri="{FF2B5EF4-FFF2-40B4-BE49-F238E27FC236}">
                <a16:creationId xmlns:a16="http://schemas.microsoft.com/office/drawing/2014/main" id="{B681B78E-B888-468B-B712-6EECD6725F15}"/>
              </a:ext>
            </a:extLst>
          </p:cNvPr>
          <p:cNvSpPr txBox="1"/>
          <p:nvPr/>
        </p:nvSpPr>
        <p:spPr>
          <a:xfrm>
            <a:off x="8238890" y="2460908"/>
            <a:ext cx="1447800" cy="461665"/>
          </a:xfrm>
          <a:prstGeom prst="rect">
            <a:avLst/>
          </a:prstGeom>
          <a:noFill/>
        </p:spPr>
        <p:txBody>
          <a:bodyPr wrap="squar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advocates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6" name="文本框 35">
            <a:extLst>
              <a:ext uri="{FF2B5EF4-FFF2-40B4-BE49-F238E27FC236}">
                <a16:creationId xmlns:a16="http://schemas.microsoft.com/office/drawing/2014/main" id="{BAF08CF6-4E09-4977-A430-F4F47EE46F39}"/>
              </a:ext>
            </a:extLst>
          </p:cNvPr>
          <p:cNvSpPr txBox="1"/>
          <p:nvPr/>
        </p:nvSpPr>
        <p:spPr>
          <a:xfrm>
            <a:off x="6880939" y="3307150"/>
            <a:ext cx="1010754"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blame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7" name="文本框 36">
            <a:extLst>
              <a:ext uri="{FF2B5EF4-FFF2-40B4-BE49-F238E27FC236}">
                <a16:creationId xmlns:a16="http://schemas.microsoft.com/office/drawing/2014/main" id="{72713FAE-350B-4ED6-80FE-66DAFD00A7B9}"/>
              </a:ext>
            </a:extLst>
          </p:cNvPr>
          <p:cNvSpPr txBox="1"/>
          <p:nvPr/>
        </p:nvSpPr>
        <p:spPr>
          <a:xfrm>
            <a:off x="4790065" y="4108630"/>
            <a:ext cx="1450068"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ignorance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8" name="文本框 37">
            <a:extLst>
              <a:ext uri="{FF2B5EF4-FFF2-40B4-BE49-F238E27FC236}">
                <a16:creationId xmlns:a16="http://schemas.microsoft.com/office/drawing/2014/main" id="{832EAD77-535C-47D5-BE20-2B7948811BDB}"/>
              </a:ext>
            </a:extLst>
          </p:cNvPr>
          <p:cNvSpPr txBox="1"/>
          <p:nvPr/>
        </p:nvSpPr>
        <p:spPr>
          <a:xfrm>
            <a:off x="5317555" y="4940072"/>
            <a:ext cx="1450068"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supposed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9" name="文本框 38">
            <a:extLst>
              <a:ext uri="{FF2B5EF4-FFF2-40B4-BE49-F238E27FC236}">
                <a16:creationId xmlns:a16="http://schemas.microsoft.com/office/drawing/2014/main" id="{84895E0D-3293-499E-9C3D-2883DB0CB6F0}"/>
              </a:ext>
            </a:extLst>
          </p:cNvPr>
          <p:cNvSpPr txBox="1"/>
          <p:nvPr/>
        </p:nvSpPr>
        <p:spPr>
          <a:xfrm>
            <a:off x="6767623" y="5385758"/>
            <a:ext cx="1450068"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evaluate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7883188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Fill in the blanks with words from the word bank. None of the words can be used more than once. Change the form when necessary. </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33" name="图片 32"/>
          <p:cNvPicPr>
            <a:picLocks noChangeAspect="1"/>
          </p:cNvPicPr>
          <p:nvPr/>
        </p:nvPicPr>
        <p:blipFill>
          <a:blip r:embed="rId3"/>
          <a:stretch>
            <a:fillRect/>
          </a:stretch>
        </p:blipFill>
        <p:spPr>
          <a:xfrm>
            <a:off x="975443" y="2288858"/>
            <a:ext cx="2334026" cy="4133442"/>
          </a:xfrm>
          <a:prstGeom prst="rect">
            <a:avLst/>
          </a:prstGeom>
        </p:spPr>
      </p:pic>
      <p:sp>
        <p:nvSpPr>
          <p:cNvPr id="20" name="文本框 19">
            <a:extLst>
              <a:ext uri="{FF2B5EF4-FFF2-40B4-BE49-F238E27FC236}">
                <a16:creationId xmlns:a16="http://schemas.microsoft.com/office/drawing/2014/main" id="{CDA9DAC3-A340-47CD-88BC-7410034618EA}"/>
              </a:ext>
            </a:extLst>
          </p:cNvPr>
          <p:cNvSpPr txBox="1"/>
          <p:nvPr/>
        </p:nvSpPr>
        <p:spPr>
          <a:xfrm>
            <a:off x="3682975" y="2563903"/>
            <a:ext cx="8073515" cy="3015441"/>
          </a:xfrm>
          <a:prstGeom prst="rect">
            <a:avLst/>
          </a:prstGeom>
          <a:noFill/>
        </p:spPr>
        <p:txBody>
          <a:bodyPr wrap="square">
            <a:spAutoFit/>
          </a:bodyPr>
          <a:lstStyle/>
          <a:p>
            <a:pPr marL="180340" indent="-180340">
              <a:lnSpc>
                <a:spcPct val="114000"/>
              </a:lnSpc>
            </a:pPr>
            <a:r>
              <a:rPr lang="en-US" altLang="zh-CN" sz="2400" kern="100" dirty="0">
                <a:latin typeface="Calibri" panose="020F0502020204030204" pitchFamily="34" charset="0"/>
                <a:cs typeface="Calibri" panose="020F0502020204030204" pitchFamily="34" charset="0"/>
              </a:rPr>
              <a:t>6.	</a:t>
            </a:r>
            <a:r>
              <a:rPr lang="en-US" altLang="zh-CN" sz="2400" kern="100" dirty="0">
                <a:latin typeface="Calibri" panose="020F0502020204030204" pitchFamily="34" charset="0"/>
                <a:ea typeface="宋体" panose="02010600030101010101" pitchFamily="2" charset="-122"/>
                <a:cs typeface="Calibri" panose="020F0502020204030204" pitchFamily="34" charset="0"/>
              </a:rPr>
              <a:t>The _________ rate there is the highest in Central America.</a:t>
            </a:r>
          </a:p>
          <a:p>
            <a:pPr marL="180340" indent="-180340">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7.	The stock market crash marked the start of a severe </a:t>
            </a:r>
            <a:r>
              <a:rPr lang="en-US" altLang="zh-CN" sz="2400" kern="100" dirty="0">
                <a:latin typeface="Calibri" panose="020F0502020204030204" pitchFamily="34" charset="0"/>
                <a:cs typeface="Calibri" panose="020F0502020204030204" pitchFamily="34" charset="0"/>
              </a:rPr>
              <a:t>___________.</a:t>
            </a: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marL="180340" indent="-180340">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8.	The disease _________ most frequently in rural areas.</a:t>
            </a:r>
          </a:p>
          <a:p>
            <a:pPr marL="180340" indent="-180340">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9.	It’s not enough to talk about crime in the _________.</a:t>
            </a:r>
          </a:p>
          <a:p>
            <a:pPr marL="180340" indent="-180340">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10.	There are questions which she will not be _________ to answer.</a:t>
            </a:r>
          </a:p>
        </p:txBody>
      </p:sp>
      <p:sp>
        <p:nvSpPr>
          <p:cNvPr id="27" name="文本框 26">
            <a:extLst>
              <a:ext uri="{FF2B5EF4-FFF2-40B4-BE49-F238E27FC236}">
                <a16:creationId xmlns:a16="http://schemas.microsoft.com/office/drawing/2014/main" id="{D7E8FCF3-12AE-49DD-9F75-C9C549D07DBA}"/>
              </a:ext>
            </a:extLst>
          </p:cNvPr>
          <p:cNvSpPr txBox="1"/>
          <p:nvPr/>
        </p:nvSpPr>
        <p:spPr>
          <a:xfrm>
            <a:off x="4867886" y="2525673"/>
            <a:ext cx="1462470"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literacy</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8" name="文本框 27">
            <a:extLst>
              <a:ext uri="{FF2B5EF4-FFF2-40B4-BE49-F238E27FC236}">
                <a16:creationId xmlns:a16="http://schemas.microsoft.com/office/drawing/2014/main" id="{C8F54171-BDA7-474C-8C5E-A48AB4260BAD}"/>
              </a:ext>
            </a:extLst>
          </p:cNvPr>
          <p:cNvSpPr txBox="1"/>
          <p:nvPr/>
        </p:nvSpPr>
        <p:spPr>
          <a:xfrm>
            <a:off x="9370812" y="4225214"/>
            <a:ext cx="1304860" cy="461665"/>
          </a:xfrm>
          <a:prstGeom prst="rect">
            <a:avLst/>
          </a:prstGeom>
          <a:noFill/>
        </p:spPr>
        <p:txBody>
          <a:bodyPr wrap="squar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abstract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9" name="文本框 28">
            <a:extLst>
              <a:ext uri="{FF2B5EF4-FFF2-40B4-BE49-F238E27FC236}">
                <a16:creationId xmlns:a16="http://schemas.microsoft.com/office/drawing/2014/main" id="{1211306C-DAD4-49D8-8F2A-0DFB5405AB5B}"/>
              </a:ext>
            </a:extLst>
          </p:cNvPr>
          <p:cNvSpPr txBox="1"/>
          <p:nvPr/>
        </p:nvSpPr>
        <p:spPr>
          <a:xfrm>
            <a:off x="9634075" y="4605855"/>
            <a:ext cx="1291722"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willing</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0" name="文本框 29">
            <a:extLst>
              <a:ext uri="{FF2B5EF4-FFF2-40B4-BE49-F238E27FC236}">
                <a16:creationId xmlns:a16="http://schemas.microsoft.com/office/drawing/2014/main" id="{3DA66ADD-5990-4A8D-86EA-D4110D426E62}"/>
              </a:ext>
            </a:extLst>
          </p:cNvPr>
          <p:cNvSpPr txBox="1"/>
          <p:nvPr/>
        </p:nvSpPr>
        <p:spPr>
          <a:xfrm>
            <a:off x="4043335" y="3380739"/>
            <a:ext cx="1617684"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depression</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1" name="文本框 30">
            <a:extLst>
              <a:ext uri="{FF2B5EF4-FFF2-40B4-BE49-F238E27FC236}">
                <a16:creationId xmlns:a16="http://schemas.microsoft.com/office/drawing/2014/main" id="{BF05C98D-37FF-4244-B538-01C99B5E7A65}"/>
              </a:ext>
            </a:extLst>
          </p:cNvPr>
          <p:cNvSpPr txBox="1"/>
          <p:nvPr/>
        </p:nvSpPr>
        <p:spPr>
          <a:xfrm>
            <a:off x="5954313" y="3818234"/>
            <a:ext cx="1462470"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occurs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221634435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ID" val="diagram20208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08575"/>
  <p:tag name="KSO_WM_SLIDE_LAYOUT" val="a_b_d"/>
  <p:tag name="KSO_WM_SLIDE_LAYOUT_CNT" val="1_1_1"/>
  <p:tag name="KSO_WM_SLIDE_LAYOUT_INFO" val="{&quot;direction&quot;:1,&quot;id&quot;:&quot;2020-06-26T08:22:30&quot;,&quot;maxSize&quot;:{&quot;size1&quot;:26.300000000000001},&quot;minSize&quot;:{&quot;size1&quot;:26.300000000000001},&quot;normalSize&quot;:{&quot;size1&quot;:26.300000000000001},&quot;subLayout&quot;:[{&quot;backgroundInfo&quot;:[{&quot;bottom&quot;:0,&quot;bottomAbs&quot;:false,&quot;left&quot;:0,&quot;leftAbs&quot;:false,&quot;right&quot;:-0.094955490000000004,&quot;rightAbs&quot;:false,&quot;top&quot;:0,&quot;topAbs&quot;:false,&quot;type&quot;:&quot;leftRight&quot;}],&quot;id&quot;:&quot;2020-06-26T08:22:30&quot;,&quot;margin&quot;:{&quot;bottom&quot;:8.4670000076293945,&quot;left&quot;:1.6929999589920044,&quot;right&quot;:0.026000002399086952,&quot;top&quot;:3.3870000839233398},&quot;maxSize&quot;:{&quot;size1&quot;:35.27166861074943},&quot;minSize&quot;:{&quot;size1&quot;:25.271668610749419},&quot;normalSize&quot;:{&quot;size1&quot;:28.827224166304973},&quot;subLayout&quot;:[{&quot;id&quot;:&quot;2020-06-26T08:22:30&quot;,&quot;margin&quot;:{&quot;bottom&quot;:0.037641759961843491,&quot;left&quot;:1.6929999589920044,&quot;right&quot;:0.026000002399086952,&quot;top&quot;:3.3870000839233398},&quot;type&quot;:0},{&quot;id&quot;:&quot;2020-06-26T08:22:30&quot;,&quot;margin&quot;:{&quot;bottom&quot;:8.4670000076293945,&quot;left&quot;:1.6929999589920044,&quot;right&quot;:0.026000002399086952,&quot;top&quot;:0.032913796603679657},&quot;type&quot;:0}],&quot;type&quot;:0},{&quot;id&quot;:&quot;2020-06-26T08:22:30&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95c973fcd6134020a63a4180aebd3213&quot;,&quot;fill_align&quot;:&quot;lm&quot;,&quot;text_align&quot;:&quot;lm&quot;,&quot;text_direction&quot;:&quot;horizontal&quot;,&quot;chip_types&quot;:[&quot;header&quot;]},{&quot;fill_id&quot;:&quot;1c24f19bff6c4bd6a5f20f57a535bdbe&quot;,&quot;fill_align&quot;:&quot;cm&quot;,&quot;text_align&quot;:&quot;cm&quot;,&quot;text_direction&quot;:&quot;horizontal&quot;,&quot;chip_types&quot;:[&quot;diagram&quot;,&quot;pictext&quot;,&quot;picture&quot;,&quot;chart&quot;,&quot;table&quot;,&quot;video&quot;],&quot;support_features&quot;:[&quot;collage&quot;,&quot;carousel&quot;]}],[{&quot;fill_id&quot;:&quot;95c973fcd6134020a63a4180aebd3213&quot;,&quot;fill_align&quot;:&quot;lm&quot;,&quot;text_align&quot;:&quot;lm&quot;,&quot;text_direction&quot;:&quot;horizontal&quot;,&quot;chip_types&quot;:[&quot;text&quot;]},{&quot;fill_id&quot;:&quot;1c24f19bff6c4bd6a5f20f57a535bdbe&quot;,&quot;fill_align&quot;:&quot;cm&quot;,&quot;text_align&quot;:&quot;lm&quot;,&quot;text_direction&quot;:&quot;horizontal&quot;,&quot;chip_types&quot;:[&quot;text&quot;]}]]"/>
  <p:tag name="KSO_WM_CHIP_XID" val="5ef21358a491bb0086638bf9"/>
  <p:tag name="KSO_WM_CHIP_GROUPID" val="5ef21358a491bb0086638bf8"/>
  <p:tag name="KSO_WM_SLIDE_BK_DARK_LIGHT" val="2"/>
  <p:tag name="KSO_WM_SLIDE_BACKGROUND_TYPE" val="leftRight"/>
  <p:tag name="KSO_WM_SLIDE_SUPPORT_FEATURE_TYPE" val="3"/>
  <p:tag name="KSO_WM_TEMPLATE_ASSEMBLE_XID" val="5ef53fc4ea5a3ac527a1893c"/>
  <p:tag name="KSO_WM_TEMPLATE_ASSEMBLE_GROUPID" val="5ef53fc4ea5a3ac527a1893c"/>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857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575"/>
  <p:tag name="KSO_WM_UNIT_VALUE" val="375"/>
  <p:tag name="KSO_WM_TEMPLATE_ASSEMBLE_XID" val="5ef53fc4ea5a3ac527a1893c"/>
  <p:tag name="KSO_WM_TEMPLATE_ASSEMBLE_GROUPID" val="5ef53fc4ea5a3ac527a1893c"/>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75_1*i*2"/>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b422f2034e864be2a6101a6a8509cec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5ef53fc4ea5a3ac527a1893c"/>
  <p:tag name="KSO_WM_TEMPLATE_ASSEMBLE_GROUPID" val="5ef53fc4ea5a3ac527a1893c"/>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75_1*i*3"/>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ef53fc4ea5a3ac527a1893c"/>
  <p:tag name="KSO_WM_TEMPLATE_ASSEMBLE_GROUPID" val="5ef53fc4ea5a3ac527a1893c"/>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575_1*i*4"/>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ef53fc4ea5a3ac527a1893c"/>
  <p:tag name="KSO_WM_TEMPLATE_ASSEMBLE_GROUPID" val="5ef53fc4ea5a3ac527a1893c"/>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575_1*i*5"/>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575_1*i*6"/>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heme/theme1.xml><?xml version="1.0" encoding="utf-8"?>
<a:theme xmlns:a="http://schemas.openxmlformats.org/drawingml/2006/main" name="回顾">
  <a:themeElements>
    <a:clrScheme name="回顾">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noFill/>
      </a:spPr>
      <a:bodyPr wrap="square">
        <a:spAutoFit/>
      </a:bodyPr>
      <a:lstStyle>
        <a:defPPr algn="l">
          <a:defRPr sz="2400" dirty="0">
            <a:effectLst/>
            <a:latin typeface="Times New Roman" panose="02020603050405020304" pitchFamily="18" charset="0"/>
            <a:ea typeface="宋体" panose="02010600030101010101" pitchFamily="2"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614</TotalTime>
  <Words>9276</Words>
  <Application>Microsoft Office PowerPoint</Application>
  <PresentationFormat>宽屏</PresentationFormat>
  <Paragraphs>917</Paragraphs>
  <Slides>94</Slides>
  <Notes>12</Notes>
  <HiddenSlides>0</HiddenSlides>
  <MMClips>4</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94</vt:i4>
      </vt:variant>
    </vt:vector>
  </HeadingPairs>
  <TitlesOfParts>
    <vt:vector size="107" baseType="lpstr">
      <vt:lpstr>Americana XBd BT</vt:lpstr>
      <vt:lpstr>等线</vt:lpstr>
      <vt:lpstr>方正汉真广标简体</vt:lpstr>
      <vt:lpstr>微软雅黑</vt:lpstr>
      <vt:lpstr>Arial</vt:lpstr>
      <vt:lpstr>Bodoni MT Condensed</vt:lpstr>
      <vt:lpstr>Bradley Hand ITC</vt:lpstr>
      <vt:lpstr>Broadway</vt:lpstr>
      <vt:lpstr>Calibri</vt:lpstr>
      <vt:lpstr>Calibri Light</vt:lpstr>
      <vt:lpstr>Times New Roman</vt:lpstr>
      <vt:lpstr>Wingdings</vt:lpstr>
      <vt:lpstr>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University Education</dc:title>
  <dc:creator>wgq</dc:creator>
  <cp:lastModifiedBy>wgq</cp:lastModifiedBy>
  <cp:revision>273</cp:revision>
  <dcterms:created xsi:type="dcterms:W3CDTF">2020-08-15T02:55:00Z</dcterms:created>
  <dcterms:modified xsi:type="dcterms:W3CDTF">2020-09-04T12:28:06Z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